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7" r:id="rId1"/>
  </p:sldMasterIdLst>
  <p:notesMasterIdLst>
    <p:notesMasterId r:id="rId17"/>
  </p:notesMasterIdLst>
  <p:handoutMasterIdLst>
    <p:handoutMasterId r:id="rId18"/>
  </p:handoutMasterIdLst>
  <p:sldIdLst>
    <p:sldId id="256" r:id="rId2"/>
    <p:sldId id="319" r:id="rId3"/>
    <p:sldId id="326" r:id="rId4"/>
    <p:sldId id="327" r:id="rId5"/>
    <p:sldId id="328" r:id="rId6"/>
    <p:sldId id="329" r:id="rId7"/>
    <p:sldId id="330" r:id="rId8"/>
    <p:sldId id="331" r:id="rId9"/>
    <p:sldId id="325" r:id="rId10"/>
    <p:sldId id="313" r:id="rId11"/>
    <p:sldId id="322" r:id="rId12"/>
    <p:sldId id="315" r:id="rId13"/>
    <p:sldId id="318" r:id="rId14"/>
    <p:sldId id="324" r:id="rId15"/>
    <p:sldId id="309" r:id="rId16"/>
  </p:sldIdLst>
  <p:sldSz cx="9144000" cy="6858000" type="screen4x3"/>
  <p:notesSz cx="6669088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b="1" u="sng" kern="1200">
        <a:solidFill>
          <a:srgbClr val="008000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b="1" u="sng" kern="1200">
        <a:solidFill>
          <a:srgbClr val="008000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b="1" u="sng" kern="1200">
        <a:solidFill>
          <a:srgbClr val="008000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b="1" u="sng" kern="1200">
        <a:solidFill>
          <a:srgbClr val="008000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b="1" u="sng" kern="1200">
        <a:solidFill>
          <a:srgbClr val="0080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u="sng" kern="1200">
        <a:solidFill>
          <a:srgbClr val="0080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u="sng" kern="1200">
        <a:solidFill>
          <a:srgbClr val="0080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u="sng" kern="1200">
        <a:solidFill>
          <a:srgbClr val="0080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u="sng" kern="1200">
        <a:solidFill>
          <a:srgbClr val="008000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 useTimings="0">
    <p:present/>
    <p:sldAll/>
    <p:penClr>
      <a:schemeClr val="bg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D2933"/>
    <a:srgbClr val="FF6600"/>
    <a:srgbClr val="FFFF66"/>
    <a:srgbClr val="E6E600"/>
    <a:srgbClr val="FF9900"/>
    <a:srgbClr val="F09510"/>
    <a:srgbClr val="A50021"/>
    <a:srgbClr val="99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429" autoAdjust="0"/>
    <p:restoredTop sz="71605" autoAdjust="0"/>
  </p:normalViewPr>
  <p:slideViewPr>
    <p:cSldViewPr snapToGrid="0">
      <p:cViewPr>
        <p:scale>
          <a:sx n="64" d="100"/>
          <a:sy n="64" d="100"/>
        </p:scale>
        <p:origin x="-1122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931363-B278-4451-9E0E-BDF539D14C54}" type="doc">
      <dgm:prSet loTypeId="urn:microsoft.com/office/officeart/2005/8/layout/arrow2" loCatId="process" qsTypeId="urn:microsoft.com/office/officeart/2005/8/quickstyle/simple2" qsCatId="simple" csTypeId="urn:microsoft.com/office/officeart/2005/8/colors/accent5_2" csCatId="accent5" phldr="1"/>
      <dgm:spPr/>
    </dgm:pt>
    <dgm:pt modelId="{2208ED5B-413B-42B8-8996-AAE8355566B4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accent5">
                  <a:lumMod val="50000"/>
                </a:schemeClr>
              </a:solidFill>
            </a:rPr>
            <a:t>Заготовка  лесопродукции</a:t>
          </a:r>
          <a:endParaRPr lang="ru-RU" sz="1800" b="1" dirty="0">
            <a:solidFill>
              <a:schemeClr val="accent5">
                <a:lumMod val="50000"/>
              </a:schemeClr>
            </a:solidFill>
          </a:endParaRPr>
        </a:p>
      </dgm:t>
    </dgm:pt>
    <dgm:pt modelId="{E3CA16EC-BE86-4A29-8AE9-8B676CCAD4B5}" type="parTrans" cxnId="{4849EC52-9180-4802-8712-C9B70BA76165}">
      <dgm:prSet/>
      <dgm:spPr/>
      <dgm:t>
        <a:bodyPr/>
        <a:lstStyle/>
        <a:p>
          <a:endParaRPr lang="ru-RU"/>
        </a:p>
      </dgm:t>
    </dgm:pt>
    <dgm:pt modelId="{D65FB98E-7EA3-4A16-80DA-95F84CD3A847}" type="sibTrans" cxnId="{4849EC52-9180-4802-8712-C9B70BA76165}">
      <dgm:prSet/>
      <dgm:spPr/>
      <dgm:t>
        <a:bodyPr/>
        <a:lstStyle/>
        <a:p>
          <a:endParaRPr lang="ru-RU"/>
        </a:p>
      </dgm:t>
    </dgm:pt>
    <dgm:pt modelId="{512E8948-254A-4FA8-971A-AD768A3FFB01}">
      <dgm:prSet/>
      <dgm:spPr/>
      <dgm:t>
        <a:bodyPr/>
        <a:lstStyle/>
        <a:p>
          <a:r>
            <a:rPr lang="ru-RU" b="1" dirty="0" smtClean="0">
              <a:solidFill>
                <a:schemeClr val="accent5">
                  <a:lumMod val="50000"/>
                </a:schemeClr>
              </a:solidFill>
            </a:rPr>
            <a:t>Ввод данных в КПК</a:t>
          </a:r>
          <a:endParaRPr lang="ru-RU" b="1" dirty="0">
            <a:solidFill>
              <a:schemeClr val="accent5">
                <a:lumMod val="50000"/>
              </a:schemeClr>
            </a:solidFill>
          </a:endParaRPr>
        </a:p>
      </dgm:t>
    </dgm:pt>
    <dgm:pt modelId="{9E037170-ED98-4EA0-BBA3-BD4656877DFC}" type="parTrans" cxnId="{815CB633-5D03-4547-ABB5-DC96ABA5782B}">
      <dgm:prSet/>
      <dgm:spPr/>
      <dgm:t>
        <a:bodyPr/>
        <a:lstStyle/>
        <a:p>
          <a:endParaRPr lang="ru-RU"/>
        </a:p>
      </dgm:t>
    </dgm:pt>
    <dgm:pt modelId="{F2907E1A-5173-46A1-B43D-7DE17244579C}" type="sibTrans" cxnId="{815CB633-5D03-4547-ABB5-DC96ABA5782B}">
      <dgm:prSet/>
      <dgm:spPr/>
      <dgm:t>
        <a:bodyPr/>
        <a:lstStyle/>
        <a:p>
          <a:endParaRPr lang="ru-RU"/>
        </a:p>
      </dgm:t>
    </dgm:pt>
    <dgm:pt modelId="{6BA47255-6DCE-4127-8C81-B52C5FDE1264}">
      <dgm:prSet/>
      <dgm:spPr/>
      <dgm:t>
        <a:bodyPr/>
        <a:lstStyle/>
        <a:p>
          <a:r>
            <a:rPr lang="ru-RU" b="1" dirty="0" smtClean="0">
              <a:solidFill>
                <a:schemeClr val="accent5">
                  <a:lumMod val="50000"/>
                </a:schemeClr>
              </a:solidFill>
            </a:rPr>
            <a:t>Передача данных в лесничество</a:t>
          </a:r>
          <a:endParaRPr lang="ru-RU" b="1" dirty="0">
            <a:solidFill>
              <a:schemeClr val="accent5">
                <a:lumMod val="50000"/>
              </a:schemeClr>
            </a:solidFill>
          </a:endParaRPr>
        </a:p>
      </dgm:t>
    </dgm:pt>
    <dgm:pt modelId="{625B9988-4815-4E55-B556-303BC169030E}" type="parTrans" cxnId="{3987B334-D2D9-4C21-A50D-C0A2E1EF770D}">
      <dgm:prSet/>
      <dgm:spPr/>
      <dgm:t>
        <a:bodyPr/>
        <a:lstStyle/>
        <a:p>
          <a:endParaRPr lang="ru-RU"/>
        </a:p>
      </dgm:t>
    </dgm:pt>
    <dgm:pt modelId="{4E225BC1-B47F-4CE2-A9E1-4361C997C4D6}" type="sibTrans" cxnId="{3987B334-D2D9-4C21-A50D-C0A2E1EF770D}">
      <dgm:prSet/>
      <dgm:spPr/>
      <dgm:t>
        <a:bodyPr/>
        <a:lstStyle/>
        <a:p>
          <a:endParaRPr lang="ru-RU"/>
        </a:p>
      </dgm:t>
    </dgm:pt>
    <dgm:pt modelId="{FF382961-1A99-4525-9832-FF37327914A7}" type="pres">
      <dgm:prSet presAssocID="{71931363-B278-4451-9E0E-BDF539D14C54}" presName="arrowDiagram" presStyleCnt="0">
        <dgm:presLayoutVars>
          <dgm:chMax val="5"/>
          <dgm:dir/>
          <dgm:resizeHandles val="exact"/>
        </dgm:presLayoutVars>
      </dgm:prSet>
      <dgm:spPr/>
    </dgm:pt>
    <dgm:pt modelId="{3A6DB7D5-12D0-4B99-BFE7-723BC83908E5}" type="pres">
      <dgm:prSet presAssocID="{71931363-B278-4451-9E0E-BDF539D14C54}" presName="arrow" presStyleLbl="bgShp" presStyleIdx="0" presStyleCnt="1" custScaleY="100000" custLinFactNeighborX="-3650" custLinFactNeighborY="-366"/>
      <dgm:spPr/>
    </dgm:pt>
    <dgm:pt modelId="{FDC32263-3948-4DCE-B45C-47554643114D}" type="pres">
      <dgm:prSet presAssocID="{71931363-B278-4451-9E0E-BDF539D14C54}" presName="arrowDiagram3" presStyleCnt="0"/>
      <dgm:spPr/>
    </dgm:pt>
    <dgm:pt modelId="{2ED63643-5928-4287-B126-D7DCAA85D291}" type="pres">
      <dgm:prSet presAssocID="{2208ED5B-413B-42B8-8996-AAE8355566B4}" presName="bullet3a" presStyleLbl="node1" presStyleIdx="0" presStyleCnt="3"/>
      <dgm:spPr/>
    </dgm:pt>
    <dgm:pt modelId="{3AFC6802-75EB-4C10-9A19-AC5AACEFB66D}" type="pres">
      <dgm:prSet presAssocID="{2208ED5B-413B-42B8-8996-AAE8355566B4}" presName="textBox3a" presStyleLbl="revTx" presStyleIdx="0" presStyleCnt="3" custScaleX="168524" custScaleY="60828" custLinFactNeighborX="35428" custLinFactNeighborY="-44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DCE6B4-550D-418A-B892-7CE77CF05F1C}" type="pres">
      <dgm:prSet presAssocID="{512E8948-254A-4FA8-971A-AD768A3FFB01}" presName="bullet3b" presStyleLbl="node1" presStyleIdx="1" presStyleCnt="3"/>
      <dgm:spPr/>
    </dgm:pt>
    <dgm:pt modelId="{49CEAEFA-8F82-4F9D-AAEB-4D70AE937C26}" type="pres">
      <dgm:prSet presAssocID="{512E8948-254A-4FA8-971A-AD768A3FFB01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2A4FD3-80AA-4B4D-8196-C346E2C6778E}" type="pres">
      <dgm:prSet presAssocID="{6BA47255-6DCE-4127-8C81-B52C5FDE1264}" presName="bullet3c" presStyleLbl="node1" presStyleIdx="2" presStyleCnt="3"/>
      <dgm:spPr/>
    </dgm:pt>
    <dgm:pt modelId="{79C8682D-9843-4604-AFB3-A7FF2BEEAD76}" type="pres">
      <dgm:prSet presAssocID="{6BA47255-6DCE-4127-8C81-B52C5FDE1264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74F091-D766-423F-A59E-E59B505A9187}" type="presOf" srcId="{6BA47255-6DCE-4127-8C81-B52C5FDE1264}" destId="{79C8682D-9843-4604-AFB3-A7FF2BEEAD76}" srcOrd="0" destOrd="0" presId="urn:microsoft.com/office/officeart/2005/8/layout/arrow2"/>
    <dgm:cxn modelId="{3987B334-D2D9-4C21-A50D-C0A2E1EF770D}" srcId="{71931363-B278-4451-9E0E-BDF539D14C54}" destId="{6BA47255-6DCE-4127-8C81-B52C5FDE1264}" srcOrd="2" destOrd="0" parTransId="{625B9988-4815-4E55-B556-303BC169030E}" sibTransId="{4E225BC1-B47F-4CE2-A9E1-4361C997C4D6}"/>
    <dgm:cxn modelId="{815CB633-5D03-4547-ABB5-DC96ABA5782B}" srcId="{71931363-B278-4451-9E0E-BDF539D14C54}" destId="{512E8948-254A-4FA8-971A-AD768A3FFB01}" srcOrd="1" destOrd="0" parTransId="{9E037170-ED98-4EA0-BBA3-BD4656877DFC}" sibTransId="{F2907E1A-5173-46A1-B43D-7DE17244579C}"/>
    <dgm:cxn modelId="{4849EC52-9180-4802-8712-C9B70BA76165}" srcId="{71931363-B278-4451-9E0E-BDF539D14C54}" destId="{2208ED5B-413B-42B8-8996-AAE8355566B4}" srcOrd="0" destOrd="0" parTransId="{E3CA16EC-BE86-4A29-8AE9-8B676CCAD4B5}" sibTransId="{D65FB98E-7EA3-4A16-80DA-95F84CD3A847}"/>
    <dgm:cxn modelId="{1E3175E9-A0F4-4EBA-A345-CC61E4FCAED8}" type="presOf" srcId="{2208ED5B-413B-42B8-8996-AAE8355566B4}" destId="{3AFC6802-75EB-4C10-9A19-AC5AACEFB66D}" srcOrd="0" destOrd="0" presId="urn:microsoft.com/office/officeart/2005/8/layout/arrow2"/>
    <dgm:cxn modelId="{E1216273-1B8D-401B-9730-77AB13B5599A}" type="presOf" srcId="{512E8948-254A-4FA8-971A-AD768A3FFB01}" destId="{49CEAEFA-8F82-4F9D-AAEB-4D70AE937C26}" srcOrd="0" destOrd="0" presId="urn:microsoft.com/office/officeart/2005/8/layout/arrow2"/>
    <dgm:cxn modelId="{24F01CBB-AE68-4189-B0B4-42D60B1CA47E}" type="presOf" srcId="{71931363-B278-4451-9E0E-BDF539D14C54}" destId="{FF382961-1A99-4525-9832-FF37327914A7}" srcOrd="0" destOrd="0" presId="urn:microsoft.com/office/officeart/2005/8/layout/arrow2"/>
    <dgm:cxn modelId="{7649AC56-3B45-4A41-BE4A-AC9ACD3EAE15}" type="presParOf" srcId="{FF382961-1A99-4525-9832-FF37327914A7}" destId="{3A6DB7D5-12D0-4B99-BFE7-723BC83908E5}" srcOrd="0" destOrd="0" presId="urn:microsoft.com/office/officeart/2005/8/layout/arrow2"/>
    <dgm:cxn modelId="{C1C810CF-95CF-4D71-99DF-9570B1A19748}" type="presParOf" srcId="{FF382961-1A99-4525-9832-FF37327914A7}" destId="{FDC32263-3948-4DCE-B45C-47554643114D}" srcOrd="1" destOrd="0" presId="urn:microsoft.com/office/officeart/2005/8/layout/arrow2"/>
    <dgm:cxn modelId="{55A19288-80E8-4E43-B15F-112D7BFBA236}" type="presParOf" srcId="{FDC32263-3948-4DCE-B45C-47554643114D}" destId="{2ED63643-5928-4287-B126-D7DCAA85D291}" srcOrd="0" destOrd="0" presId="urn:microsoft.com/office/officeart/2005/8/layout/arrow2"/>
    <dgm:cxn modelId="{8829ABD3-E661-4D46-BD95-84947561AA88}" type="presParOf" srcId="{FDC32263-3948-4DCE-B45C-47554643114D}" destId="{3AFC6802-75EB-4C10-9A19-AC5AACEFB66D}" srcOrd="1" destOrd="0" presId="urn:microsoft.com/office/officeart/2005/8/layout/arrow2"/>
    <dgm:cxn modelId="{9430CD78-5F0A-416A-B98B-FBC25866FF51}" type="presParOf" srcId="{FDC32263-3948-4DCE-B45C-47554643114D}" destId="{61DCE6B4-550D-418A-B892-7CE77CF05F1C}" srcOrd="2" destOrd="0" presId="urn:microsoft.com/office/officeart/2005/8/layout/arrow2"/>
    <dgm:cxn modelId="{63D3FACE-F574-4576-923C-4BD740C07CE0}" type="presParOf" srcId="{FDC32263-3948-4DCE-B45C-47554643114D}" destId="{49CEAEFA-8F82-4F9D-AAEB-4D70AE937C26}" srcOrd="3" destOrd="0" presId="urn:microsoft.com/office/officeart/2005/8/layout/arrow2"/>
    <dgm:cxn modelId="{3AEE3205-D81A-4F06-9D4C-8F669ADB596F}" type="presParOf" srcId="{FDC32263-3948-4DCE-B45C-47554643114D}" destId="{522A4FD3-80AA-4B4D-8196-C346E2C6778E}" srcOrd="4" destOrd="0" presId="urn:microsoft.com/office/officeart/2005/8/layout/arrow2"/>
    <dgm:cxn modelId="{04313A94-97E2-4AFA-B882-BF5C1335B7D0}" type="presParOf" srcId="{FDC32263-3948-4DCE-B45C-47554643114D}" destId="{79C8682D-9843-4604-AFB3-A7FF2BEEAD76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A6DB7D5-12D0-4B99-BFE7-723BC83908E5}">
      <dsp:nvSpPr>
        <dsp:cNvPr id="0" name=""/>
        <dsp:cNvSpPr/>
      </dsp:nvSpPr>
      <dsp:spPr>
        <a:xfrm>
          <a:off x="393251" y="0"/>
          <a:ext cx="6057942" cy="3786214"/>
        </a:xfrm>
        <a:prstGeom prst="swooshArrow">
          <a:avLst>
            <a:gd name="adj1" fmla="val 25000"/>
            <a:gd name="adj2" fmla="val 25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D63643-5928-4287-B126-D7DCAA85D291}">
      <dsp:nvSpPr>
        <dsp:cNvPr id="0" name=""/>
        <dsp:cNvSpPr/>
      </dsp:nvSpPr>
      <dsp:spPr>
        <a:xfrm>
          <a:off x="1383725" y="2613244"/>
          <a:ext cx="157506" cy="15750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AFC6802-75EB-4C10-9A19-AC5AACEFB66D}">
      <dsp:nvSpPr>
        <dsp:cNvPr id="0" name=""/>
        <dsp:cNvSpPr/>
      </dsp:nvSpPr>
      <dsp:spPr>
        <a:xfrm>
          <a:off x="1478936" y="2857520"/>
          <a:ext cx="2378717" cy="6655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459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5">
                  <a:lumMod val="50000"/>
                </a:schemeClr>
              </a:solidFill>
            </a:rPr>
            <a:t>Заготовка  лесопродукции</a:t>
          </a:r>
          <a:endParaRPr lang="ru-RU" sz="1800" b="1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1478936" y="2857520"/>
        <a:ext cx="2378717" cy="665589"/>
      </dsp:txXfrm>
    </dsp:sp>
    <dsp:sp modelId="{61DCE6B4-550D-418A-B892-7CE77CF05F1C}">
      <dsp:nvSpPr>
        <dsp:cNvPr id="0" name=""/>
        <dsp:cNvSpPr/>
      </dsp:nvSpPr>
      <dsp:spPr>
        <a:xfrm>
          <a:off x="2774023" y="1584151"/>
          <a:ext cx="284723" cy="28472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9CEAEFA-8F82-4F9D-AAEB-4D70AE937C26}">
      <dsp:nvSpPr>
        <dsp:cNvPr id="0" name=""/>
        <dsp:cNvSpPr/>
      </dsp:nvSpPr>
      <dsp:spPr>
        <a:xfrm>
          <a:off x="2916384" y="1726513"/>
          <a:ext cx="1453906" cy="2059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869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accent5">
                  <a:lumMod val="50000"/>
                </a:schemeClr>
              </a:solidFill>
            </a:rPr>
            <a:t>Ввод данных в КПК</a:t>
          </a:r>
          <a:endParaRPr lang="ru-RU" sz="1500" b="1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2916384" y="1726513"/>
        <a:ext cx="1453906" cy="2059700"/>
      </dsp:txXfrm>
    </dsp:sp>
    <dsp:sp modelId="{522A4FD3-80AA-4B4D-8196-C346E2C6778E}">
      <dsp:nvSpPr>
        <dsp:cNvPr id="0" name=""/>
        <dsp:cNvSpPr/>
      </dsp:nvSpPr>
      <dsp:spPr>
        <a:xfrm>
          <a:off x="4446015" y="957912"/>
          <a:ext cx="393766" cy="39376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9C8682D-9843-4604-AFB3-A7FF2BEEAD76}">
      <dsp:nvSpPr>
        <dsp:cNvPr id="0" name=""/>
        <dsp:cNvSpPr/>
      </dsp:nvSpPr>
      <dsp:spPr>
        <a:xfrm>
          <a:off x="4642898" y="1154795"/>
          <a:ext cx="1453906" cy="2631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8649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accent5">
                  <a:lumMod val="50000"/>
                </a:schemeClr>
              </a:solidFill>
            </a:rPr>
            <a:t>Передача данных в лесничество</a:t>
          </a:r>
          <a:endParaRPr lang="ru-RU" sz="1500" b="1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4642898" y="1154795"/>
        <a:ext cx="1453906" cy="26314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11113"/>
            <a:ext cx="28908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defTabSz="923925" eaLnBrk="0" hangingPunct="0">
              <a:defRPr sz="1000" b="0" i="1" u="none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11113"/>
            <a:ext cx="28908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923925" eaLnBrk="0" hangingPunct="0">
              <a:defRPr sz="1000" b="0" i="1" u="none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6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1588" y="9453563"/>
            <a:ext cx="28908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defTabSz="923925" eaLnBrk="0" hangingPunct="0">
              <a:defRPr sz="1000" b="0" i="1" u="none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7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53563"/>
            <a:ext cx="28908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923925" eaLnBrk="0" hangingPunct="0">
              <a:defRPr sz="1000" b="0" i="1" u="none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982F0873-1E6B-4A79-8E54-36F391FB28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05747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8775" cy="458788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u="none">
                <a:solidFill>
                  <a:schemeClr val="tx1"/>
                </a:solidFill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3175" y="0"/>
            <a:ext cx="2822575" cy="458788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u="none">
                <a:solidFill>
                  <a:schemeClr val="tx1"/>
                </a:solidFill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75" y="765175"/>
            <a:ext cx="4903788" cy="36782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988" y="4751388"/>
            <a:ext cx="4879975" cy="4443412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Щелчок правит образец текста</a:t>
            </a:r>
          </a:p>
          <a:p>
            <a:pPr lvl="0"/>
            <a:r>
              <a:rPr lang="ru-RU" noProof="0" smtClean="0"/>
              <a:t>Второй уровень</a:t>
            </a:r>
          </a:p>
          <a:p>
            <a:pPr lvl="0"/>
            <a:r>
              <a:rPr lang="ru-RU" noProof="0" smtClean="0"/>
              <a:t>Третий уровень</a:t>
            </a:r>
          </a:p>
          <a:p>
            <a:pPr lvl="0"/>
            <a:r>
              <a:rPr lang="ru-RU" noProof="0" smtClean="0"/>
              <a:t>Четвертый уровень</a:t>
            </a:r>
          </a:p>
          <a:p>
            <a:pPr lvl="0"/>
            <a:r>
              <a:rPr lang="ru-RU" noProof="0" smtClean="0"/>
              <a:t>Пятый уровень</a:t>
            </a:r>
          </a:p>
        </p:txBody>
      </p:sp>
      <p:sp>
        <p:nvSpPr>
          <p:cNvPr id="151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6575"/>
            <a:ext cx="2898775" cy="534988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u="none">
                <a:solidFill>
                  <a:schemeClr val="tx1"/>
                </a:solidFill>
                <a:latin typeface="Times New Roman Cyr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1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3175" y="9426575"/>
            <a:ext cx="2822575" cy="534988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u="none">
                <a:solidFill>
                  <a:schemeClr val="tx1"/>
                </a:solidFill>
                <a:latin typeface="Times New Roman Cyr" charset="-52"/>
              </a:defRPr>
            </a:lvl1pPr>
          </a:lstStyle>
          <a:p>
            <a:pPr>
              <a:defRPr/>
            </a:pPr>
            <a:fld id="{BE71C98E-7B74-4EE9-B716-0842B45E50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21963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71C98E-7B74-4EE9-B716-0842B45E50AA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250825" y="260350"/>
            <a:ext cx="1062038" cy="631825"/>
            <a:chOff x="251" y="212"/>
            <a:chExt cx="850" cy="506"/>
          </a:xfrm>
        </p:grpSpPr>
        <p:sp>
          <p:nvSpPr>
            <p:cNvPr id="5" name="Freeform 7"/>
            <p:cNvSpPr>
              <a:spLocks/>
            </p:cNvSpPr>
            <p:nvPr userDrawn="1"/>
          </p:nvSpPr>
          <p:spPr bwMode="auto">
            <a:xfrm>
              <a:off x="301" y="212"/>
              <a:ext cx="122" cy="376"/>
            </a:xfrm>
            <a:custGeom>
              <a:avLst/>
              <a:gdLst/>
              <a:ahLst/>
              <a:cxnLst>
                <a:cxn ang="0">
                  <a:pos x="120" y="0"/>
                </a:cxn>
                <a:cxn ang="0">
                  <a:pos x="0" y="0"/>
                </a:cxn>
                <a:cxn ang="0">
                  <a:pos x="0" y="50"/>
                </a:cxn>
                <a:cxn ang="0">
                  <a:pos x="68" y="50"/>
                </a:cxn>
                <a:cxn ang="0">
                  <a:pos x="71" y="376"/>
                </a:cxn>
                <a:cxn ang="0">
                  <a:pos x="120" y="376"/>
                </a:cxn>
                <a:cxn ang="0">
                  <a:pos x="120" y="0"/>
                </a:cxn>
                <a:cxn ang="0">
                  <a:pos x="120" y="0"/>
                </a:cxn>
                <a:cxn ang="0">
                  <a:pos x="120" y="0"/>
                </a:cxn>
              </a:cxnLst>
              <a:rect l="0" t="0" r="r" b="b"/>
              <a:pathLst>
                <a:path w="120" h="376">
                  <a:moveTo>
                    <a:pt x="120" y="0"/>
                  </a:moveTo>
                  <a:lnTo>
                    <a:pt x="0" y="0"/>
                  </a:lnTo>
                  <a:lnTo>
                    <a:pt x="0" y="50"/>
                  </a:lnTo>
                  <a:lnTo>
                    <a:pt x="68" y="50"/>
                  </a:lnTo>
                  <a:lnTo>
                    <a:pt x="71" y="376"/>
                  </a:lnTo>
                  <a:lnTo>
                    <a:pt x="120" y="376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DC00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8"/>
            <p:cNvSpPr>
              <a:spLocks/>
            </p:cNvSpPr>
            <p:nvPr userDrawn="1"/>
          </p:nvSpPr>
          <p:spPr bwMode="auto">
            <a:xfrm>
              <a:off x="251" y="290"/>
              <a:ext cx="100" cy="300"/>
            </a:xfrm>
            <a:custGeom>
              <a:avLst/>
              <a:gdLst/>
              <a:ahLst/>
              <a:cxnLst>
                <a:cxn ang="0">
                  <a:pos x="97" y="0"/>
                </a:cxn>
                <a:cxn ang="0">
                  <a:pos x="0" y="0"/>
                </a:cxn>
                <a:cxn ang="0">
                  <a:pos x="0" y="50"/>
                </a:cxn>
                <a:cxn ang="0">
                  <a:pos x="50" y="50"/>
                </a:cxn>
                <a:cxn ang="0">
                  <a:pos x="50" y="298"/>
                </a:cxn>
                <a:cxn ang="0">
                  <a:pos x="100" y="298"/>
                </a:cxn>
                <a:cxn ang="0">
                  <a:pos x="97" y="0"/>
                </a:cxn>
                <a:cxn ang="0">
                  <a:pos x="97" y="0"/>
                </a:cxn>
                <a:cxn ang="0">
                  <a:pos x="97" y="0"/>
                </a:cxn>
              </a:cxnLst>
              <a:rect l="0" t="0" r="r" b="b"/>
              <a:pathLst>
                <a:path w="100" h="298">
                  <a:moveTo>
                    <a:pt x="97" y="0"/>
                  </a:moveTo>
                  <a:lnTo>
                    <a:pt x="0" y="0"/>
                  </a:lnTo>
                  <a:lnTo>
                    <a:pt x="0" y="50"/>
                  </a:lnTo>
                  <a:lnTo>
                    <a:pt x="50" y="50"/>
                  </a:lnTo>
                  <a:lnTo>
                    <a:pt x="50" y="298"/>
                  </a:lnTo>
                  <a:lnTo>
                    <a:pt x="100" y="298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DC00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9"/>
            <p:cNvSpPr>
              <a:spLocks/>
            </p:cNvSpPr>
            <p:nvPr userDrawn="1"/>
          </p:nvSpPr>
          <p:spPr bwMode="auto">
            <a:xfrm>
              <a:off x="471" y="212"/>
              <a:ext cx="623" cy="371"/>
            </a:xfrm>
            <a:custGeom>
              <a:avLst/>
              <a:gdLst/>
              <a:ahLst/>
              <a:cxnLst>
                <a:cxn ang="0">
                  <a:pos x="264" y="157"/>
                </a:cxn>
                <a:cxn ang="0">
                  <a:pos x="77" y="157"/>
                </a:cxn>
                <a:cxn ang="0">
                  <a:pos x="0" y="82"/>
                </a:cxn>
                <a:cxn ang="0">
                  <a:pos x="77" y="0"/>
                </a:cxn>
                <a:cxn ang="0">
                  <a:pos x="156" y="82"/>
                </a:cxn>
                <a:cxn ang="0">
                  <a:pos x="135" y="82"/>
                </a:cxn>
                <a:cxn ang="0">
                  <a:pos x="77" y="22"/>
                </a:cxn>
                <a:cxn ang="0">
                  <a:pos x="20" y="82"/>
                </a:cxn>
                <a:cxn ang="0">
                  <a:pos x="77" y="136"/>
                </a:cxn>
                <a:cxn ang="0">
                  <a:pos x="264" y="136"/>
                </a:cxn>
                <a:cxn ang="0">
                  <a:pos x="264" y="157"/>
                </a:cxn>
                <a:cxn ang="0">
                  <a:pos x="264" y="157"/>
                </a:cxn>
              </a:cxnLst>
              <a:rect l="0" t="0" r="r" b="b"/>
              <a:pathLst>
                <a:path w="264" h="157">
                  <a:moveTo>
                    <a:pt x="264" y="157"/>
                  </a:moveTo>
                  <a:cubicBezTo>
                    <a:pt x="77" y="157"/>
                    <a:pt x="77" y="157"/>
                    <a:pt x="77" y="157"/>
                  </a:cubicBezTo>
                  <a:cubicBezTo>
                    <a:pt x="35" y="157"/>
                    <a:pt x="0" y="124"/>
                    <a:pt x="0" y="82"/>
                  </a:cubicBezTo>
                  <a:cubicBezTo>
                    <a:pt x="0" y="39"/>
                    <a:pt x="33" y="0"/>
                    <a:pt x="77" y="0"/>
                  </a:cubicBezTo>
                  <a:cubicBezTo>
                    <a:pt x="122" y="0"/>
                    <a:pt x="156" y="36"/>
                    <a:pt x="156" y="82"/>
                  </a:cubicBezTo>
                  <a:cubicBezTo>
                    <a:pt x="135" y="82"/>
                    <a:pt x="135" y="82"/>
                    <a:pt x="135" y="82"/>
                  </a:cubicBezTo>
                  <a:cubicBezTo>
                    <a:pt x="134" y="51"/>
                    <a:pt x="113" y="21"/>
                    <a:pt x="77" y="22"/>
                  </a:cubicBezTo>
                  <a:cubicBezTo>
                    <a:pt x="41" y="22"/>
                    <a:pt x="20" y="52"/>
                    <a:pt x="20" y="82"/>
                  </a:cubicBezTo>
                  <a:cubicBezTo>
                    <a:pt x="20" y="108"/>
                    <a:pt x="45" y="136"/>
                    <a:pt x="77" y="136"/>
                  </a:cubicBezTo>
                  <a:cubicBezTo>
                    <a:pt x="264" y="136"/>
                    <a:pt x="264" y="136"/>
                    <a:pt x="264" y="136"/>
                  </a:cubicBezTo>
                  <a:cubicBezTo>
                    <a:pt x="264" y="157"/>
                    <a:pt x="264" y="157"/>
                    <a:pt x="264" y="157"/>
                  </a:cubicBezTo>
                  <a:cubicBezTo>
                    <a:pt x="264" y="157"/>
                    <a:pt x="264" y="157"/>
                    <a:pt x="264" y="157"/>
                  </a:cubicBezTo>
                  <a:close/>
                </a:path>
              </a:pathLst>
            </a:custGeom>
            <a:solidFill>
              <a:srgbClr val="DC00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0"/>
            <p:cNvSpPr>
              <a:spLocks/>
            </p:cNvSpPr>
            <p:nvPr userDrawn="1"/>
          </p:nvSpPr>
          <p:spPr bwMode="auto">
            <a:xfrm>
              <a:off x="547" y="290"/>
              <a:ext cx="546" cy="215"/>
            </a:xfrm>
            <a:custGeom>
              <a:avLst/>
              <a:gdLst/>
              <a:ahLst/>
              <a:cxnLst>
                <a:cxn ang="0">
                  <a:pos x="232" y="91"/>
                </a:cxn>
                <a:cxn ang="0">
                  <a:pos x="45" y="91"/>
                </a:cxn>
                <a:cxn ang="0">
                  <a:pos x="1" y="46"/>
                </a:cxn>
                <a:cxn ang="0">
                  <a:pos x="45" y="0"/>
                </a:cxn>
                <a:cxn ang="0">
                  <a:pos x="90" y="49"/>
                </a:cxn>
                <a:cxn ang="0">
                  <a:pos x="69" y="49"/>
                </a:cxn>
                <a:cxn ang="0">
                  <a:pos x="45" y="22"/>
                </a:cxn>
                <a:cxn ang="0">
                  <a:pos x="21" y="49"/>
                </a:cxn>
                <a:cxn ang="0">
                  <a:pos x="45" y="70"/>
                </a:cxn>
                <a:cxn ang="0">
                  <a:pos x="232" y="70"/>
                </a:cxn>
                <a:cxn ang="0">
                  <a:pos x="232" y="91"/>
                </a:cxn>
                <a:cxn ang="0">
                  <a:pos x="232" y="91"/>
                </a:cxn>
              </a:cxnLst>
              <a:rect l="0" t="0" r="r" b="b"/>
              <a:pathLst>
                <a:path w="232" h="91">
                  <a:moveTo>
                    <a:pt x="232" y="91"/>
                  </a:moveTo>
                  <a:cubicBezTo>
                    <a:pt x="45" y="91"/>
                    <a:pt x="45" y="91"/>
                    <a:pt x="45" y="91"/>
                  </a:cubicBezTo>
                  <a:cubicBezTo>
                    <a:pt x="21" y="91"/>
                    <a:pt x="1" y="71"/>
                    <a:pt x="1" y="46"/>
                  </a:cubicBezTo>
                  <a:cubicBezTo>
                    <a:pt x="0" y="21"/>
                    <a:pt x="20" y="0"/>
                    <a:pt x="45" y="0"/>
                  </a:cubicBezTo>
                  <a:cubicBezTo>
                    <a:pt x="69" y="0"/>
                    <a:pt x="90" y="22"/>
                    <a:pt x="90" y="49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69" y="34"/>
                    <a:pt x="60" y="22"/>
                    <a:pt x="45" y="22"/>
                  </a:cubicBezTo>
                  <a:cubicBezTo>
                    <a:pt x="31" y="22"/>
                    <a:pt x="21" y="34"/>
                    <a:pt x="21" y="49"/>
                  </a:cubicBezTo>
                  <a:cubicBezTo>
                    <a:pt x="21" y="61"/>
                    <a:pt x="33" y="70"/>
                    <a:pt x="45" y="70"/>
                  </a:cubicBezTo>
                  <a:cubicBezTo>
                    <a:pt x="232" y="70"/>
                    <a:pt x="232" y="70"/>
                    <a:pt x="232" y="70"/>
                  </a:cubicBezTo>
                  <a:cubicBezTo>
                    <a:pt x="232" y="91"/>
                    <a:pt x="232" y="91"/>
                    <a:pt x="232" y="91"/>
                  </a:cubicBezTo>
                  <a:cubicBezTo>
                    <a:pt x="232" y="91"/>
                    <a:pt x="232" y="91"/>
                    <a:pt x="232" y="91"/>
                  </a:cubicBezTo>
                  <a:close/>
                </a:path>
              </a:pathLst>
            </a:custGeom>
            <a:solidFill>
              <a:srgbClr val="DC00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11"/>
            <p:cNvSpPr>
              <a:spLocks noEditPoints="1"/>
            </p:cNvSpPr>
            <p:nvPr userDrawn="1"/>
          </p:nvSpPr>
          <p:spPr bwMode="auto">
            <a:xfrm>
              <a:off x="913" y="229"/>
              <a:ext cx="64" cy="65"/>
            </a:xfrm>
            <a:custGeom>
              <a:avLst/>
              <a:gdLst/>
              <a:ahLst/>
              <a:cxnLst>
                <a:cxn ang="0">
                  <a:pos x="11" y="8"/>
                </a:cxn>
                <a:cxn ang="0">
                  <a:pos x="14" y="8"/>
                </a:cxn>
                <a:cxn ang="0">
                  <a:pos x="17" y="10"/>
                </a:cxn>
                <a:cxn ang="0">
                  <a:pos x="14" y="12"/>
                </a:cxn>
                <a:cxn ang="0">
                  <a:pos x="11" y="12"/>
                </a:cxn>
                <a:cxn ang="0">
                  <a:pos x="11" y="8"/>
                </a:cxn>
                <a:cxn ang="0">
                  <a:pos x="11" y="8"/>
                </a:cxn>
                <a:cxn ang="0">
                  <a:pos x="9" y="20"/>
                </a:cxn>
                <a:cxn ang="0">
                  <a:pos x="11" y="20"/>
                </a:cxn>
                <a:cxn ang="0">
                  <a:pos x="11" y="14"/>
                </a:cxn>
                <a:cxn ang="0">
                  <a:pos x="13" y="14"/>
                </a:cxn>
                <a:cxn ang="0">
                  <a:pos x="16" y="17"/>
                </a:cxn>
                <a:cxn ang="0">
                  <a:pos x="17" y="20"/>
                </a:cxn>
                <a:cxn ang="0">
                  <a:pos x="19" y="20"/>
                </a:cxn>
                <a:cxn ang="0">
                  <a:pos x="19" y="17"/>
                </a:cxn>
                <a:cxn ang="0">
                  <a:pos x="17" y="13"/>
                </a:cxn>
                <a:cxn ang="0">
                  <a:pos x="17" y="13"/>
                </a:cxn>
                <a:cxn ang="0">
                  <a:pos x="19" y="10"/>
                </a:cxn>
                <a:cxn ang="0">
                  <a:pos x="15" y="6"/>
                </a:cxn>
                <a:cxn ang="0">
                  <a:pos x="9" y="6"/>
                </a:cxn>
                <a:cxn ang="0">
                  <a:pos x="9" y="20"/>
                </a:cxn>
                <a:cxn ang="0">
                  <a:pos x="9" y="20"/>
                </a:cxn>
                <a:cxn ang="0">
                  <a:pos x="2" y="13"/>
                </a:cxn>
                <a:cxn ang="0">
                  <a:pos x="13" y="2"/>
                </a:cxn>
                <a:cxn ang="0">
                  <a:pos x="25" y="13"/>
                </a:cxn>
                <a:cxn ang="0">
                  <a:pos x="13" y="25"/>
                </a:cxn>
                <a:cxn ang="0">
                  <a:pos x="2" y="13"/>
                </a:cxn>
                <a:cxn ang="0">
                  <a:pos x="2" y="13"/>
                </a:cxn>
                <a:cxn ang="0">
                  <a:pos x="2" y="13"/>
                </a:cxn>
                <a:cxn ang="0">
                  <a:pos x="0" y="13"/>
                </a:cxn>
                <a:cxn ang="0">
                  <a:pos x="13" y="27"/>
                </a:cxn>
                <a:cxn ang="0">
                  <a:pos x="27" y="13"/>
                </a:cxn>
                <a:cxn ang="0">
                  <a:pos x="13" y="0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13"/>
                </a:cxn>
              </a:cxnLst>
              <a:rect l="0" t="0" r="r" b="b"/>
              <a:pathLst>
                <a:path w="27" h="27">
                  <a:moveTo>
                    <a:pt x="11" y="8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5" y="8"/>
                    <a:pt x="17" y="9"/>
                    <a:pt x="17" y="10"/>
                  </a:cubicBezTo>
                  <a:cubicBezTo>
                    <a:pt x="17" y="11"/>
                    <a:pt x="16" y="12"/>
                    <a:pt x="14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lose/>
                  <a:moveTo>
                    <a:pt x="9" y="20"/>
                  </a:moveTo>
                  <a:cubicBezTo>
                    <a:pt x="11" y="20"/>
                    <a:pt x="11" y="20"/>
                    <a:pt x="11" y="20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6" y="14"/>
                    <a:pt x="16" y="16"/>
                    <a:pt x="16" y="17"/>
                  </a:cubicBezTo>
                  <a:cubicBezTo>
                    <a:pt x="16" y="19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9"/>
                    <a:pt x="19" y="19"/>
                    <a:pt x="19" y="17"/>
                  </a:cubicBezTo>
                  <a:cubicBezTo>
                    <a:pt x="19" y="15"/>
                    <a:pt x="18" y="14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9" y="13"/>
                    <a:pt x="19" y="11"/>
                    <a:pt x="19" y="10"/>
                  </a:cubicBezTo>
                  <a:cubicBezTo>
                    <a:pt x="19" y="7"/>
                    <a:pt x="16" y="6"/>
                    <a:pt x="15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lose/>
                  <a:moveTo>
                    <a:pt x="2" y="13"/>
                  </a:moveTo>
                  <a:cubicBezTo>
                    <a:pt x="2" y="7"/>
                    <a:pt x="7" y="2"/>
                    <a:pt x="13" y="2"/>
                  </a:cubicBezTo>
                  <a:cubicBezTo>
                    <a:pt x="20" y="2"/>
                    <a:pt x="25" y="7"/>
                    <a:pt x="25" y="13"/>
                  </a:cubicBezTo>
                  <a:cubicBezTo>
                    <a:pt x="25" y="20"/>
                    <a:pt x="20" y="25"/>
                    <a:pt x="13" y="25"/>
                  </a:cubicBezTo>
                  <a:cubicBezTo>
                    <a:pt x="7" y="25"/>
                    <a:pt x="2" y="20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lose/>
                  <a:moveTo>
                    <a:pt x="0" y="13"/>
                  </a:moveTo>
                  <a:cubicBezTo>
                    <a:pt x="0" y="21"/>
                    <a:pt x="6" y="27"/>
                    <a:pt x="13" y="27"/>
                  </a:cubicBezTo>
                  <a:cubicBezTo>
                    <a:pt x="21" y="27"/>
                    <a:pt x="27" y="21"/>
                    <a:pt x="27" y="13"/>
                  </a:cubicBezTo>
                  <a:cubicBezTo>
                    <a:pt x="27" y="6"/>
                    <a:pt x="21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lose/>
                </a:path>
              </a:pathLst>
            </a:custGeom>
            <a:solidFill>
              <a:srgbClr val="DC00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12"/>
            <p:cNvSpPr>
              <a:spLocks noEditPoints="1"/>
            </p:cNvSpPr>
            <p:nvPr userDrawn="1"/>
          </p:nvSpPr>
          <p:spPr bwMode="auto">
            <a:xfrm>
              <a:off x="301" y="623"/>
              <a:ext cx="108" cy="93"/>
            </a:xfrm>
            <a:custGeom>
              <a:avLst/>
              <a:gdLst/>
              <a:ahLst/>
              <a:cxnLst>
                <a:cxn ang="0">
                  <a:pos x="18" y="26"/>
                </a:cxn>
                <a:cxn ang="0">
                  <a:pos x="11" y="19"/>
                </a:cxn>
                <a:cxn ang="0">
                  <a:pos x="18" y="11"/>
                </a:cxn>
                <a:cxn ang="0">
                  <a:pos x="18" y="26"/>
                </a:cxn>
                <a:cxn ang="0">
                  <a:pos x="18" y="26"/>
                </a:cxn>
                <a:cxn ang="0">
                  <a:pos x="27" y="11"/>
                </a:cxn>
                <a:cxn ang="0">
                  <a:pos x="35" y="19"/>
                </a:cxn>
                <a:cxn ang="0">
                  <a:pos x="27" y="26"/>
                </a:cxn>
                <a:cxn ang="0">
                  <a:pos x="27" y="11"/>
                </a:cxn>
                <a:cxn ang="0">
                  <a:pos x="27" y="11"/>
                </a:cxn>
                <a:cxn ang="0">
                  <a:pos x="18" y="39"/>
                </a:cxn>
                <a:cxn ang="0">
                  <a:pos x="28" y="39"/>
                </a:cxn>
                <a:cxn ang="0">
                  <a:pos x="28" y="33"/>
                </a:cxn>
                <a:cxn ang="0">
                  <a:pos x="45" y="19"/>
                </a:cxn>
                <a:cxn ang="0">
                  <a:pos x="28" y="4"/>
                </a:cxn>
                <a:cxn ang="0">
                  <a:pos x="28" y="0"/>
                </a:cxn>
                <a:cxn ang="0">
                  <a:pos x="18" y="0"/>
                </a:cxn>
                <a:cxn ang="0">
                  <a:pos x="18" y="4"/>
                </a:cxn>
                <a:cxn ang="0">
                  <a:pos x="0" y="19"/>
                </a:cxn>
                <a:cxn ang="0">
                  <a:pos x="18" y="33"/>
                </a:cxn>
                <a:cxn ang="0">
                  <a:pos x="18" y="39"/>
                </a:cxn>
                <a:cxn ang="0">
                  <a:pos x="18" y="39"/>
                </a:cxn>
              </a:cxnLst>
              <a:rect l="0" t="0" r="r" b="b"/>
              <a:pathLst>
                <a:path w="45" h="39">
                  <a:moveTo>
                    <a:pt x="18" y="26"/>
                  </a:moveTo>
                  <a:cubicBezTo>
                    <a:pt x="16" y="26"/>
                    <a:pt x="11" y="25"/>
                    <a:pt x="11" y="19"/>
                  </a:cubicBezTo>
                  <a:cubicBezTo>
                    <a:pt x="11" y="12"/>
                    <a:pt x="16" y="11"/>
                    <a:pt x="18" y="11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lose/>
                  <a:moveTo>
                    <a:pt x="27" y="11"/>
                  </a:moveTo>
                  <a:cubicBezTo>
                    <a:pt x="30" y="11"/>
                    <a:pt x="35" y="12"/>
                    <a:pt x="35" y="19"/>
                  </a:cubicBezTo>
                  <a:cubicBezTo>
                    <a:pt x="35" y="25"/>
                    <a:pt x="30" y="26"/>
                    <a:pt x="27" y="26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lose/>
                  <a:moveTo>
                    <a:pt x="18" y="39"/>
                  </a:moveTo>
                  <a:cubicBezTo>
                    <a:pt x="28" y="39"/>
                    <a:pt x="28" y="39"/>
                    <a:pt x="28" y="39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34" y="33"/>
                    <a:pt x="45" y="32"/>
                    <a:pt x="45" y="19"/>
                  </a:cubicBezTo>
                  <a:cubicBezTo>
                    <a:pt x="45" y="6"/>
                    <a:pt x="34" y="4"/>
                    <a:pt x="28" y="4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1" y="4"/>
                    <a:pt x="0" y="6"/>
                    <a:pt x="0" y="19"/>
                  </a:cubicBezTo>
                  <a:cubicBezTo>
                    <a:pt x="0" y="32"/>
                    <a:pt x="11" y="33"/>
                    <a:pt x="18" y="33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8" y="39"/>
                  </a:cubicBezTo>
                  <a:close/>
                </a:path>
              </a:pathLst>
            </a:custGeom>
            <a:solidFill>
              <a:srgbClr val="DC00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13"/>
            <p:cNvSpPr>
              <a:spLocks/>
            </p:cNvSpPr>
            <p:nvPr userDrawn="1"/>
          </p:nvSpPr>
          <p:spPr bwMode="auto">
            <a:xfrm>
              <a:off x="419" y="628"/>
              <a:ext cx="84" cy="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7"/>
                </a:cxn>
                <a:cxn ang="0">
                  <a:pos x="24" y="87"/>
                </a:cxn>
                <a:cxn ang="0">
                  <a:pos x="59" y="35"/>
                </a:cxn>
                <a:cxn ang="0">
                  <a:pos x="59" y="87"/>
                </a:cxn>
                <a:cxn ang="0">
                  <a:pos x="83" y="87"/>
                </a:cxn>
                <a:cxn ang="0">
                  <a:pos x="83" y="0"/>
                </a:cxn>
                <a:cxn ang="0">
                  <a:pos x="57" y="0"/>
                </a:cxn>
                <a:cxn ang="0">
                  <a:pos x="24" y="52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3" h="87">
                  <a:moveTo>
                    <a:pt x="0" y="0"/>
                  </a:moveTo>
                  <a:lnTo>
                    <a:pt x="0" y="87"/>
                  </a:lnTo>
                  <a:lnTo>
                    <a:pt x="24" y="87"/>
                  </a:lnTo>
                  <a:lnTo>
                    <a:pt x="59" y="35"/>
                  </a:lnTo>
                  <a:lnTo>
                    <a:pt x="59" y="87"/>
                  </a:lnTo>
                  <a:lnTo>
                    <a:pt x="83" y="87"/>
                  </a:lnTo>
                  <a:lnTo>
                    <a:pt x="83" y="0"/>
                  </a:lnTo>
                  <a:lnTo>
                    <a:pt x="57" y="0"/>
                  </a:lnTo>
                  <a:lnTo>
                    <a:pt x="24" y="52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C00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4"/>
            <p:cNvSpPr>
              <a:spLocks noEditPoints="1"/>
            </p:cNvSpPr>
            <p:nvPr userDrawn="1"/>
          </p:nvSpPr>
          <p:spPr bwMode="auto">
            <a:xfrm>
              <a:off x="517" y="628"/>
              <a:ext cx="67" cy="88"/>
            </a:xfrm>
            <a:custGeom>
              <a:avLst/>
              <a:gdLst/>
              <a:ahLst/>
              <a:cxnLst>
                <a:cxn ang="0">
                  <a:pos x="10" y="8"/>
                </a:cxn>
                <a:cxn ang="0">
                  <a:pos x="13" y="8"/>
                </a:cxn>
                <a:cxn ang="0">
                  <a:pos x="18" y="12"/>
                </a:cxn>
                <a:cxn ang="0">
                  <a:pos x="13" y="16"/>
                </a:cxn>
                <a:cxn ang="0">
                  <a:pos x="10" y="16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0" y="37"/>
                </a:cxn>
                <a:cxn ang="0">
                  <a:pos x="10" y="37"/>
                </a:cxn>
                <a:cxn ang="0">
                  <a:pos x="10" y="24"/>
                </a:cxn>
                <a:cxn ang="0">
                  <a:pos x="16" y="24"/>
                </a:cxn>
                <a:cxn ang="0">
                  <a:pos x="29" y="12"/>
                </a:cxn>
                <a:cxn ang="0">
                  <a:pos x="16" y="0"/>
                </a:cxn>
                <a:cxn ang="0">
                  <a:pos x="0" y="0"/>
                </a:cxn>
                <a:cxn ang="0">
                  <a:pos x="0" y="37"/>
                </a:cxn>
                <a:cxn ang="0">
                  <a:pos x="0" y="37"/>
                </a:cxn>
              </a:cxnLst>
              <a:rect l="0" t="0" r="r" b="b"/>
              <a:pathLst>
                <a:path w="29" h="37">
                  <a:moveTo>
                    <a:pt x="10" y="8"/>
                  </a:moveTo>
                  <a:cubicBezTo>
                    <a:pt x="13" y="8"/>
                    <a:pt x="13" y="8"/>
                    <a:pt x="13" y="8"/>
                  </a:cubicBezTo>
                  <a:cubicBezTo>
                    <a:pt x="18" y="8"/>
                    <a:pt x="18" y="10"/>
                    <a:pt x="18" y="12"/>
                  </a:cubicBezTo>
                  <a:cubicBezTo>
                    <a:pt x="18" y="14"/>
                    <a:pt x="18" y="16"/>
                    <a:pt x="13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lose/>
                  <a:moveTo>
                    <a:pt x="0" y="37"/>
                  </a:moveTo>
                  <a:cubicBezTo>
                    <a:pt x="10" y="37"/>
                    <a:pt x="10" y="37"/>
                    <a:pt x="10" y="37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26" y="24"/>
                    <a:pt x="29" y="17"/>
                    <a:pt x="29" y="12"/>
                  </a:cubicBezTo>
                  <a:cubicBezTo>
                    <a:pt x="29" y="7"/>
                    <a:pt x="26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lose/>
                </a:path>
              </a:pathLst>
            </a:custGeom>
            <a:solidFill>
              <a:srgbClr val="DC00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5"/>
            <p:cNvSpPr>
              <a:spLocks/>
            </p:cNvSpPr>
            <p:nvPr userDrawn="1"/>
          </p:nvSpPr>
          <p:spPr bwMode="auto">
            <a:xfrm>
              <a:off x="589" y="628"/>
              <a:ext cx="104" cy="88"/>
            </a:xfrm>
            <a:custGeom>
              <a:avLst/>
              <a:gdLst/>
              <a:ahLst/>
              <a:cxnLst>
                <a:cxn ang="0">
                  <a:pos x="0" y="87"/>
                </a:cxn>
                <a:cxn ang="0">
                  <a:pos x="24" y="87"/>
                </a:cxn>
                <a:cxn ang="0">
                  <a:pos x="31" y="35"/>
                </a:cxn>
                <a:cxn ang="0">
                  <a:pos x="45" y="87"/>
                </a:cxn>
                <a:cxn ang="0">
                  <a:pos x="61" y="87"/>
                </a:cxn>
                <a:cxn ang="0">
                  <a:pos x="76" y="35"/>
                </a:cxn>
                <a:cxn ang="0">
                  <a:pos x="83" y="87"/>
                </a:cxn>
                <a:cxn ang="0">
                  <a:pos x="104" y="87"/>
                </a:cxn>
                <a:cxn ang="0">
                  <a:pos x="92" y="0"/>
                </a:cxn>
                <a:cxn ang="0">
                  <a:pos x="69" y="0"/>
                </a:cxn>
                <a:cxn ang="0">
                  <a:pos x="52" y="52"/>
                </a:cxn>
                <a:cxn ang="0">
                  <a:pos x="38" y="0"/>
                </a:cxn>
                <a:cxn ang="0">
                  <a:pos x="14" y="0"/>
                </a:cxn>
                <a:cxn ang="0">
                  <a:pos x="0" y="87"/>
                </a:cxn>
                <a:cxn ang="0">
                  <a:pos x="0" y="87"/>
                </a:cxn>
                <a:cxn ang="0">
                  <a:pos x="0" y="87"/>
                </a:cxn>
              </a:cxnLst>
              <a:rect l="0" t="0" r="r" b="b"/>
              <a:pathLst>
                <a:path w="104" h="87">
                  <a:moveTo>
                    <a:pt x="0" y="87"/>
                  </a:moveTo>
                  <a:lnTo>
                    <a:pt x="24" y="87"/>
                  </a:lnTo>
                  <a:lnTo>
                    <a:pt x="31" y="35"/>
                  </a:lnTo>
                  <a:lnTo>
                    <a:pt x="45" y="87"/>
                  </a:lnTo>
                  <a:lnTo>
                    <a:pt x="61" y="87"/>
                  </a:lnTo>
                  <a:lnTo>
                    <a:pt x="76" y="35"/>
                  </a:lnTo>
                  <a:lnTo>
                    <a:pt x="83" y="87"/>
                  </a:lnTo>
                  <a:lnTo>
                    <a:pt x="104" y="87"/>
                  </a:lnTo>
                  <a:lnTo>
                    <a:pt x="92" y="0"/>
                  </a:lnTo>
                  <a:lnTo>
                    <a:pt x="69" y="0"/>
                  </a:lnTo>
                  <a:lnTo>
                    <a:pt x="52" y="52"/>
                  </a:lnTo>
                  <a:lnTo>
                    <a:pt x="38" y="0"/>
                  </a:lnTo>
                  <a:lnTo>
                    <a:pt x="14" y="0"/>
                  </a:lnTo>
                  <a:lnTo>
                    <a:pt x="0" y="87"/>
                  </a:lnTo>
                  <a:lnTo>
                    <a:pt x="0" y="87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DC00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6"/>
            <p:cNvSpPr>
              <a:spLocks noEditPoints="1"/>
            </p:cNvSpPr>
            <p:nvPr userDrawn="1"/>
          </p:nvSpPr>
          <p:spPr bwMode="auto">
            <a:xfrm>
              <a:off x="694" y="628"/>
              <a:ext cx="90" cy="88"/>
            </a:xfrm>
            <a:custGeom>
              <a:avLst/>
              <a:gdLst/>
              <a:ahLst/>
              <a:cxnLst>
                <a:cxn ang="0">
                  <a:pos x="45" y="21"/>
                </a:cxn>
                <a:cxn ang="0">
                  <a:pos x="55" y="52"/>
                </a:cxn>
                <a:cxn ang="0">
                  <a:pos x="36" y="52"/>
                </a:cxn>
                <a:cxn ang="0">
                  <a:pos x="45" y="21"/>
                </a:cxn>
                <a:cxn ang="0">
                  <a:pos x="45" y="21"/>
                </a:cxn>
                <a:cxn ang="0">
                  <a:pos x="45" y="21"/>
                </a:cxn>
                <a:cxn ang="0">
                  <a:pos x="0" y="87"/>
                </a:cxn>
                <a:cxn ang="0">
                  <a:pos x="26" y="87"/>
                </a:cxn>
                <a:cxn ang="0">
                  <a:pos x="31" y="71"/>
                </a:cxn>
                <a:cxn ang="0">
                  <a:pos x="59" y="71"/>
                </a:cxn>
                <a:cxn ang="0">
                  <a:pos x="64" y="87"/>
                </a:cxn>
                <a:cxn ang="0">
                  <a:pos x="90" y="87"/>
                </a:cxn>
                <a:cxn ang="0">
                  <a:pos x="59" y="0"/>
                </a:cxn>
                <a:cxn ang="0">
                  <a:pos x="31" y="0"/>
                </a:cxn>
                <a:cxn ang="0">
                  <a:pos x="0" y="87"/>
                </a:cxn>
                <a:cxn ang="0">
                  <a:pos x="0" y="87"/>
                </a:cxn>
                <a:cxn ang="0">
                  <a:pos x="0" y="87"/>
                </a:cxn>
              </a:cxnLst>
              <a:rect l="0" t="0" r="r" b="b"/>
              <a:pathLst>
                <a:path w="90" h="87">
                  <a:moveTo>
                    <a:pt x="45" y="21"/>
                  </a:moveTo>
                  <a:lnTo>
                    <a:pt x="55" y="52"/>
                  </a:lnTo>
                  <a:lnTo>
                    <a:pt x="36" y="52"/>
                  </a:lnTo>
                  <a:lnTo>
                    <a:pt x="45" y="21"/>
                  </a:lnTo>
                  <a:lnTo>
                    <a:pt x="45" y="21"/>
                  </a:lnTo>
                  <a:lnTo>
                    <a:pt x="45" y="21"/>
                  </a:lnTo>
                  <a:close/>
                  <a:moveTo>
                    <a:pt x="0" y="87"/>
                  </a:moveTo>
                  <a:lnTo>
                    <a:pt x="26" y="87"/>
                  </a:lnTo>
                  <a:lnTo>
                    <a:pt x="31" y="71"/>
                  </a:lnTo>
                  <a:lnTo>
                    <a:pt x="59" y="71"/>
                  </a:lnTo>
                  <a:lnTo>
                    <a:pt x="64" y="87"/>
                  </a:lnTo>
                  <a:lnTo>
                    <a:pt x="90" y="87"/>
                  </a:lnTo>
                  <a:lnTo>
                    <a:pt x="59" y="0"/>
                  </a:lnTo>
                  <a:lnTo>
                    <a:pt x="31" y="0"/>
                  </a:lnTo>
                  <a:lnTo>
                    <a:pt x="0" y="87"/>
                  </a:lnTo>
                  <a:lnTo>
                    <a:pt x="0" y="87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DC00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7"/>
            <p:cNvSpPr>
              <a:spLocks noEditPoints="1"/>
            </p:cNvSpPr>
            <p:nvPr userDrawn="1"/>
          </p:nvSpPr>
          <p:spPr bwMode="auto">
            <a:xfrm>
              <a:off x="818" y="628"/>
              <a:ext cx="65" cy="38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47" y="0"/>
                </a:cxn>
                <a:cxn ang="0">
                  <a:pos x="28" y="38"/>
                </a:cxn>
                <a:cxn ang="0">
                  <a:pos x="50" y="38"/>
                </a:cxn>
                <a:cxn ang="0">
                  <a:pos x="64" y="0"/>
                </a:cxn>
                <a:cxn ang="0">
                  <a:pos x="64" y="0"/>
                </a:cxn>
                <a:cxn ang="0">
                  <a:pos x="64" y="0"/>
                </a:cxn>
                <a:cxn ang="0">
                  <a:pos x="33" y="0"/>
                </a:cxn>
                <a:cxn ang="0">
                  <a:pos x="17" y="0"/>
                </a:cxn>
                <a:cxn ang="0">
                  <a:pos x="0" y="38"/>
                </a:cxn>
                <a:cxn ang="0">
                  <a:pos x="21" y="38"/>
                </a:cxn>
                <a:cxn ang="0">
                  <a:pos x="33" y="0"/>
                </a:cxn>
                <a:cxn ang="0">
                  <a:pos x="33" y="0"/>
                </a:cxn>
                <a:cxn ang="0">
                  <a:pos x="33" y="0"/>
                </a:cxn>
              </a:cxnLst>
              <a:rect l="0" t="0" r="r" b="b"/>
              <a:pathLst>
                <a:path w="64" h="38">
                  <a:moveTo>
                    <a:pt x="64" y="0"/>
                  </a:moveTo>
                  <a:lnTo>
                    <a:pt x="47" y="0"/>
                  </a:lnTo>
                  <a:lnTo>
                    <a:pt x="28" y="38"/>
                  </a:lnTo>
                  <a:lnTo>
                    <a:pt x="50" y="38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close/>
                  <a:moveTo>
                    <a:pt x="33" y="0"/>
                  </a:moveTo>
                  <a:lnTo>
                    <a:pt x="17" y="0"/>
                  </a:lnTo>
                  <a:lnTo>
                    <a:pt x="0" y="38"/>
                  </a:lnTo>
                  <a:lnTo>
                    <a:pt x="21" y="38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DC00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8"/>
            <p:cNvSpPr>
              <a:spLocks/>
            </p:cNvSpPr>
            <p:nvPr userDrawn="1"/>
          </p:nvSpPr>
          <p:spPr bwMode="auto">
            <a:xfrm>
              <a:off x="903" y="628"/>
              <a:ext cx="36" cy="88"/>
            </a:xfrm>
            <a:custGeom>
              <a:avLst/>
              <a:gdLst/>
              <a:ahLst/>
              <a:cxnLst>
                <a:cxn ang="0">
                  <a:pos x="12" y="87"/>
                </a:cxn>
                <a:cxn ang="0">
                  <a:pos x="36" y="87"/>
                </a:cxn>
                <a:cxn ang="0">
                  <a:pos x="36" y="0"/>
                </a:cxn>
                <a:cxn ang="0">
                  <a:pos x="0" y="0"/>
                </a:cxn>
                <a:cxn ang="0">
                  <a:pos x="0" y="19"/>
                </a:cxn>
                <a:cxn ang="0">
                  <a:pos x="12" y="19"/>
                </a:cxn>
                <a:cxn ang="0">
                  <a:pos x="12" y="87"/>
                </a:cxn>
                <a:cxn ang="0">
                  <a:pos x="12" y="87"/>
                </a:cxn>
                <a:cxn ang="0">
                  <a:pos x="12" y="87"/>
                </a:cxn>
              </a:cxnLst>
              <a:rect l="0" t="0" r="r" b="b"/>
              <a:pathLst>
                <a:path w="36" h="87">
                  <a:moveTo>
                    <a:pt x="12" y="87"/>
                  </a:moveTo>
                  <a:lnTo>
                    <a:pt x="36" y="87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12" y="19"/>
                  </a:lnTo>
                  <a:lnTo>
                    <a:pt x="12" y="87"/>
                  </a:lnTo>
                  <a:lnTo>
                    <a:pt x="12" y="87"/>
                  </a:lnTo>
                  <a:lnTo>
                    <a:pt x="12" y="87"/>
                  </a:lnTo>
                  <a:close/>
                </a:path>
              </a:pathLst>
            </a:custGeom>
            <a:solidFill>
              <a:srgbClr val="DC00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9"/>
            <p:cNvSpPr>
              <a:spLocks/>
            </p:cNvSpPr>
            <p:nvPr userDrawn="1"/>
          </p:nvSpPr>
          <p:spPr bwMode="auto">
            <a:xfrm>
              <a:off x="963" y="626"/>
              <a:ext cx="70" cy="92"/>
            </a:xfrm>
            <a:custGeom>
              <a:avLst/>
              <a:gdLst/>
              <a:ahLst/>
              <a:cxnLst>
                <a:cxn ang="0">
                  <a:pos x="29" y="25"/>
                </a:cxn>
                <a:cxn ang="0">
                  <a:pos x="20" y="30"/>
                </a:cxn>
                <a:cxn ang="0">
                  <a:pos x="11" y="19"/>
                </a:cxn>
                <a:cxn ang="0">
                  <a:pos x="20" y="9"/>
                </a:cxn>
                <a:cxn ang="0">
                  <a:pos x="29" y="13"/>
                </a:cxn>
                <a:cxn ang="0">
                  <a:pos x="29" y="3"/>
                </a:cxn>
                <a:cxn ang="0">
                  <a:pos x="19" y="0"/>
                </a:cxn>
                <a:cxn ang="0">
                  <a:pos x="0" y="19"/>
                </a:cxn>
                <a:cxn ang="0">
                  <a:pos x="19" y="39"/>
                </a:cxn>
                <a:cxn ang="0">
                  <a:pos x="29" y="36"/>
                </a:cxn>
                <a:cxn ang="0">
                  <a:pos x="29" y="25"/>
                </a:cxn>
                <a:cxn ang="0">
                  <a:pos x="29" y="25"/>
                </a:cxn>
              </a:cxnLst>
              <a:rect l="0" t="0" r="r" b="b"/>
              <a:pathLst>
                <a:path w="29" h="39">
                  <a:moveTo>
                    <a:pt x="29" y="25"/>
                  </a:moveTo>
                  <a:cubicBezTo>
                    <a:pt x="27" y="27"/>
                    <a:pt x="24" y="30"/>
                    <a:pt x="20" y="30"/>
                  </a:cubicBezTo>
                  <a:cubicBezTo>
                    <a:pt x="14" y="30"/>
                    <a:pt x="11" y="25"/>
                    <a:pt x="11" y="19"/>
                  </a:cubicBezTo>
                  <a:cubicBezTo>
                    <a:pt x="11" y="13"/>
                    <a:pt x="14" y="9"/>
                    <a:pt x="20" y="9"/>
                  </a:cubicBezTo>
                  <a:cubicBezTo>
                    <a:pt x="24" y="9"/>
                    <a:pt x="27" y="11"/>
                    <a:pt x="29" y="1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6" y="1"/>
                    <a:pt x="22" y="0"/>
                    <a:pt x="19" y="0"/>
                  </a:cubicBezTo>
                  <a:cubicBezTo>
                    <a:pt x="9" y="0"/>
                    <a:pt x="0" y="7"/>
                    <a:pt x="0" y="19"/>
                  </a:cubicBezTo>
                  <a:cubicBezTo>
                    <a:pt x="0" y="31"/>
                    <a:pt x="8" y="39"/>
                    <a:pt x="19" y="39"/>
                  </a:cubicBezTo>
                  <a:cubicBezTo>
                    <a:pt x="22" y="39"/>
                    <a:pt x="26" y="38"/>
                    <a:pt x="29" y="36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25"/>
                    <a:pt x="29" y="25"/>
                    <a:pt x="29" y="25"/>
                  </a:cubicBezTo>
                  <a:close/>
                </a:path>
              </a:pathLst>
            </a:custGeom>
            <a:solidFill>
              <a:srgbClr val="DC00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20"/>
            <p:cNvSpPr>
              <a:spLocks noEditPoints="1"/>
            </p:cNvSpPr>
            <p:nvPr userDrawn="1"/>
          </p:nvSpPr>
          <p:spPr bwMode="auto">
            <a:xfrm>
              <a:off x="1037" y="628"/>
              <a:ext cx="64" cy="38"/>
            </a:xfrm>
            <a:custGeom>
              <a:avLst/>
              <a:gdLst/>
              <a:ahLst/>
              <a:cxnLst>
                <a:cxn ang="0">
                  <a:pos x="28" y="38"/>
                </a:cxn>
                <a:cxn ang="0">
                  <a:pos x="45" y="38"/>
                </a:cxn>
                <a:cxn ang="0">
                  <a:pos x="63" y="0"/>
                </a:cxn>
                <a:cxn ang="0">
                  <a:pos x="42" y="0"/>
                </a:cxn>
                <a:cxn ang="0">
                  <a:pos x="28" y="38"/>
                </a:cxn>
                <a:cxn ang="0">
                  <a:pos x="28" y="38"/>
                </a:cxn>
                <a:cxn ang="0">
                  <a:pos x="28" y="38"/>
                </a:cxn>
                <a:cxn ang="0">
                  <a:pos x="0" y="38"/>
                </a:cxn>
                <a:cxn ang="0">
                  <a:pos x="16" y="38"/>
                </a:cxn>
                <a:cxn ang="0">
                  <a:pos x="35" y="0"/>
                </a:cxn>
                <a:cxn ang="0">
                  <a:pos x="14" y="0"/>
                </a:cxn>
                <a:cxn ang="0">
                  <a:pos x="0" y="38"/>
                </a:cxn>
                <a:cxn ang="0">
                  <a:pos x="0" y="38"/>
                </a:cxn>
                <a:cxn ang="0">
                  <a:pos x="0" y="38"/>
                </a:cxn>
              </a:cxnLst>
              <a:rect l="0" t="0" r="r" b="b"/>
              <a:pathLst>
                <a:path w="63" h="38">
                  <a:moveTo>
                    <a:pt x="28" y="38"/>
                  </a:moveTo>
                  <a:lnTo>
                    <a:pt x="45" y="38"/>
                  </a:lnTo>
                  <a:lnTo>
                    <a:pt x="63" y="0"/>
                  </a:lnTo>
                  <a:lnTo>
                    <a:pt x="42" y="0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8" y="38"/>
                  </a:lnTo>
                  <a:close/>
                  <a:moveTo>
                    <a:pt x="0" y="38"/>
                  </a:moveTo>
                  <a:lnTo>
                    <a:pt x="16" y="38"/>
                  </a:lnTo>
                  <a:lnTo>
                    <a:pt x="35" y="0"/>
                  </a:lnTo>
                  <a:lnTo>
                    <a:pt x="14" y="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DC00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389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0175" y="4625975"/>
            <a:ext cx="7772400" cy="1400175"/>
          </a:xfrm>
        </p:spPr>
        <p:txBody>
          <a:bodyPr/>
          <a:lstStyle>
            <a:lvl1pPr>
              <a:lnSpc>
                <a:spcPct val="100000"/>
              </a:lnSpc>
              <a:defRPr smtClean="0"/>
            </a:lvl1pPr>
          </a:lstStyle>
          <a:p>
            <a:r>
              <a:rPr lang="ru-RU" smtClean="0"/>
              <a:t>Образец заголовка</a:t>
            </a:r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8588" y="6176963"/>
            <a:ext cx="6807200" cy="519112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 sz="1500" smtClean="0">
                <a:solidFill>
                  <a:srgbClr val="6D3329"/>
                </a:solidFill>
              </a:defRPr>
            </a:lvl1pPr>
          </a:lstStyle>
          <a:p>
            <a:r>
              <a:rPr lang="ru-RU" smtClean="0"/>
              <a:t>3-я международная конференция</a:t>
            </a:r>
          </a:p>
          <a:p>
            <a:r>
              <a:rPr lang="ru-RU" smtClean="0"/>
              <a:t>«Решения 1С для корпоративных клиентов» 25-26 сентября 2009 г.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CF690-A05A-4F8E-9148-9977DECFE1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BE164-97B4-4538-B3E3-1A9A846643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152400"/>
            <a:ext cx="2286000" cy="6705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152400"/>
            <a:ext cx="6705600" cy="6705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B484C-12B3-4BF4-B152-48BC6B9EA9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152400"/>
            <a:ext cx="7543800" cy="10699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0" y="1371600"/>
            <a:ext cx="9144000" cy="54864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C4535-7CBF-4E2F-844E-B0D67EFC55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0" y="152400"/>
            <a:ext cx="9144000" cy="6705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ACD56-F605-44B9-B033-8F525AB99C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7842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152400" y="1600200"/>
            <a:ext cx="4419600" cy="5257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4400" y="1600200"/>
            <a:ext cx="441960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68E00-5139-4FEE-8DB2-FE25894355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7842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52400" y="1600200"/>
            <a:ext cx="441960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24400" y="1600200"/>
            <a:ext cx="4419600" cy="2552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724400" y="4305300"/>
            <a:ext cx="4419600" cy="2552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807CC-4261-4112-9194-1D4018CC3B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4725" y="654050"/>
            <a:ext cx="8002588" cy="584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95263" y="1289050"/>
            <a:ext cx="4324350" cy="25209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195263" y="3962400"/>
            <a:ext cx="4324350" cy="25225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72013" y="1289050"/>
            <a:ext cx="4325937" cy="51958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8D70C7-5974-44F5-8EE0-F70D91CF13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4725" y="654050"/>
            <a:ext cx="8002588" cy="584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95263" y="1289050"/>
            <a:ext cx="4324350" cy="51958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72013" y="1289050"/>
            <a:ext cx="4325937" cy="51958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1FC7F-10DF-43AF-9911-5EBC8C00BF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4725" y="654050"/>
            <a:ext cx="8002588" cy="584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95263" y="1289050"/>
            <a:ext cx="8802687" cy="25209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95263" y="3962400"/>
            <a:ext cx="8802687" cy="25225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7E2FA-0384-4048-806F-36DBEAA2BF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AB631-118B-4B4E-969C-686FC02C7B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4725" y="654050"/>
            <a:ext cx="8002588" cy="584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95263" y="1289050"/>
            <a:ext cx="4324350" cy="25209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72013" y="1289050"/>
            <a:ext cx="4325937" cy="25209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195263" y="3962400"/>
            <a:ext cx="8802687" cy="25225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262CC-513E-4E8E-8A35-BA426379DC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96A-1767-4D0C-9898-0A6F380781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543895-537C-42A2-AA0D-8086FF9B8F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371600"/>
            <a:ext cx="44958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4958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3FD77-C243-4ADE-9FEA-D078C9472D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88F081-2DBC-472C-BCFD-2810502B26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7E0C91-B942-419D-9BCA-7DA57A706D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4AA69-68A5-4D58-B889-8E5E75F22C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245F3-55B3-420C-AF2E-0ED84365E0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4725" y="654050"/>
            <a:ext cx="80025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5263" y="1289050"/>
            <a:ext cx="8802687" cy="519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0563" y="6491288"/>
            <a:ext cx="8334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ctr">
              <a:defRPr sz="1800" b="0" u="none">
                <a:solidFill>
                  <a:srgbClr val="6D3329"/>
                </a:solidFill>
                <a:latin typeface="Arial Black" pitchFamily="34" charset="0"/>
              </a:defRPr>
            </a:lvl1pPr>
          </a:lstStyle>
          <a:p>
            <a:pPr>
              <a:defRPr/>
            </a:pPr>
            <a:fld id="{5B1488D4-7E1E-46D1-A934-17A47DC886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29" name="Group 7"/>
          <p:cNvGrpSpPr>
            <a:grpSpLocks/>
          </p:cNvGrpSpPr>
          <p:nvPr/>
        </p:nvGrpSpPr>
        <p:grpSpPr bwMode="auto">
          <a:xfrm>
            <a:off x="177800" y="404813"/>
            <a:ext cx="649288" cy="385762"/>
            <a:chOff x="251" y="212"/>
            <a:chExt cx="850" cy="506"/>
          </a:xfrm>
        </p:grpSpPr>
        <p:sp>
          <p:nvSpPr>
            <p:cNvPr id="2056" name="Freeform 8"/>
            <p:cNvSpPr>
              <a:spLocks/>
            </p:cNvSpPr>
            <p:nvPr userDrawn="1"/>
          </p:nvSpPr>
          <p:spPr bwMode="auto">
            <a:xfrm>
              <a:off x="301" y="212"/>
              <a:ext cx="121" cy="377"/>
            </a:xfrm>
            <a:custGeom>
              <a:avLst/>
              <a:gdLst/>
              <a:ahLst/>
              <a:cxnLst>
                <a:cxn ang="0">
                  <a:pos x="120" y="0"/>
                </a:cxn>
                <a:cxn ang="0">
                  <a:pos x="0" y="0"/>
                </a:cxn>
                <a:cxn ang="0">
                  <a:pos x="0" y="50"/>
                </a:cxn>
                <a:cxn ang="0">
                  <a:pos x="68" y="50"/>
                </a:cxn>
                <a:cxn ang="0">
                  <a:pos x="71" y="376"/>
                </a:cxn>
                <a:cxn ang="0">
                  <a:pos x="120" y="376"/>
                </a:cxn>
                <a:cxn ang="0">
                  <a:pos x="120" y="0"/>
                </a:cxn>
                <a:cxn ang="0">
                  <a:pos x="120" y="0"/>
                </a:cxn>
                <a:cxn ang="0">
                  <a:pos x="120" y="0"/>
                </a:cxn>
              </a:cxnLst>
              <a:rect l="0" t="0" r="r" b="b"/>
              <a:pathLst>
                <a:path w="120" h="376">
                  <a:moveTo>
                    <a:pt x="120" y="0"/>
                  </a:moveTo>
                  <a:lnTo>
                    <a:pt x="0" y="0"/>
                  </a:lnTo>
                  <a:lnTo>
                    <a:pt x="0" y="50"/>
                  </a:lnTo>
                  <a:lnTo>
                    <a:pt x="68" y="50"/>
                  </a:lnTo>
                  <a:lnTo>
                    <a:pt x="71" y="376"/>
                  </a:lnTo>
                  <a:lnTo>
                    <a:pt x="120" y="376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DC00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57" name="Freeform 9"/>
            <p:cNvSpPr>
              <a:spLocks/>
            </p:cNvSpPr>
            <p:nvPr userDrawn="1"/>
          </p:nvSpPr>
          <p:spPr bwMode="auto">
            <a:xfrm>
              <a:off x="251" y="289"/>
              <a:ext cx="100" cy="300"/>
            </a:xfrm>
            <a:custGeom>
              <a:avLst/>
              <a:gdLst/>
              <a:ahLst/>
              <a:cxnLst>
                <a:cxn ang="0">
                  <a:pos x="97" y="0"/>
                </a:cxn>
                <a:cxn ang="0">
                  <a:pos x="0" y="0"/>
                </a:cxn>
                <a:cxn ang="0">
                  <a:pos x="0" y="50"/>
                </a:cxn>
                <a:cxn ang="0">
                  <a:pos x="50" y="50"/>
                </a:cxn>
                <a:cxn ang="0">
                  <a:pos x="50" y="298"/>
                </a:cxn>
                <a:cxn ang="0">
                  <a:pos x="100" y="298"/>
                </a:cxn>
                <a:cxn ang="0">
                  <a:pos x="97" y="0"/>
                </a:cxn>
                <a:cxn ang="0">
                  <a:pos x="97" y="0"/>
                </a:cxn>
                <a:cxn ang="0">
                  <a:pos x="97" y="0"/>
                </a:cxn>
              </a:cxnLst>
              <a:rect l="0" t="0" r="r" b="b"/>
              <a:pathLst>
                <a:path w="100" h="298">
                  <a:moveTo>
                    <a:pt x="97" y="0"/>
                  </a:moveTo>
                  <a:lnTo>
                    <a:pt x="0" y="0"/>
                  </a:lnTo>
                  <a:lnTo>
                    <a:pt x="0" y="50"/>
                  </a:lnTo>
                  <a:lnTo>
                    <a:pt x="50" y="50"/>
                  </a:lnTo>
                  <a:lnTo>
                    <a:pt x="50" y="298"/>
                  </a:lnTo>
                  <a:lnTo>
                    <a:pt x="100" y="298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DC00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58" name="Freeform 10"/>
            <p:cNvSpPr>
              <a:spLocks/>
            </p:cNvSpPr>
            <p:nvPr userDrawn="1"/>
          </p:nvSpPr>
          <p:spPr bwMode="auto">
            <a:xfrm>
              <a:off x="471" y="212"/>
              <a:ext cx="623" cy="371"/>
            </a:xfrm>
            <a:custGeom>
              <a:avLst/>
              <a:gdLst/>
              <a:ahLst/>
              <a:cxnLst>
                <a:cxn ang="0">
                  <a:pos x="264" y="157"/>
                </a:cxn>
                <a:cxn ang="0">
                  <a:pos x="77" y="157"/>
                </a:cxn>
                <a:cxn ang="0">
                  <a:pos x="0" y="82"/>
                </a:cxn>
                <a:cxn ang="0">
                  <a:pos x="77" y="0"/>
                </a:cxn>
                <a:cxn ang="0">
                  <a:pos x="156" y="82"/>
                </a:cxn>
                <a:cxn ang="0">
                  <a:pos x="135" y="82"/>
                </a:cxn>
                <a:cxn ang="0">
                  <a:pos x="77" y="22"/>
                </a:cxn>
                <a:cxn ang="0">
                  <a:pos x="20" y="82"/>
                </a:cxn>
                <a:cxn ang="0">
                  <a:pos x="77" y="136"/>
                </a:cxn>
                <a:cxn ang="0">
                  <a:pos x="264" y="136"/>
                </a:cxn>
                <a:cxn ang="0">
                  <a:pos x="264" y="157"/>
                </a:cxn>
                <a:cxn ang="0">
                  <a:pos x="264" y="157"/>
                </a:cxn>
              </a:cxnLst>
              <a:rect l="0" t="0" r="r" b="b"/>
              <a:pathLst>
                <a:path w="264" h="157">
                  <a:moveTo>
                    <a:pt x="264" y="157"/>
                  </a:moveTo>
                  <a:cubicBezTo>
                    <a:pt x="77" y="157"/>
                    <a:pt x="77" y="157"/>
                    <a:pt x="77" y="157"/>
                  </a:cubicBezTo>
                  <a:cubicBezTo>
                    <a:pt x="35" y="157"/>
                    <a:pt x="0" y="124"/>
                    <a:pt x="0" y="82"/>
                  </a:cubicBezTo>
                  <a:cubicBezTo>
                    <a:pt x="0" y="39"/>
                    <a:pt x="33" y="0"/>
                    <a:pt x="77" y="0"/>
                  </a:cubicBezTo>
                  <a:cubicBezTo>
                    <a:pt x="122" y="0"/>
                    <a:pt x="156" y="36"/>
                    <a:pt x="156" y="82"/>
                  </a:cubicBezTo>
                  <a:cubicBezTo>
                    <a:pt x="135" y="82"/>
                    <a:pt x="135" y="82"/>
                    <a:pt x="135" y="82"/>
                  </a:cubicBezTo>
                  <a:cubicBezTo>
                    <a:pt x="134" y="51"/>
                    <a:pt x="113" y="21"/>
                    <a:pt x="77" y="22"/>
                  </a:cubicBezTo>
                  <a:cubicBezTo>
                    <a:pt x="41" y="22"/>
                    <a:pt x="20" y="52"/>
                    <a:pt x="20" y="82"/>
                  </a:cubicBezTo>
                  <a:cubicBezTo>
                    <a:pt x="20" y="108"/>
                    <a:pt x="45" y="136"/>
                    <a:pt x="77" y="136"/>
                  </a:cubicBezTo>
                  <a:cubicBezTo>
                    <a:pt x="264" y="136"/>
                    <a:pt x="264" y="136"/>
                    <a:pt x="264" y="136"/>
                  </a:cubicBezTo>
                  <a:cubicBezTo>
                    <a:pt x="264" y="157"/>
                    <a:pt x="264" y="157"/>
                    <a:pt x="264" y="157"/>
                  </a:cubicBezTo>
                  <a:cubicBezTo>
                    <a:pt x="264" y="157"/>
                    <a:pt x="264" y="157"/>
                    <a:pt x="264" y="157"/>
                  </a:cubicBezTo>
                  <a:close/>
                </a:path>
              </a:pathLst>
            </a:custGeom>
            <a:solidFill>
              <a:srgbClr val="DC00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59" name="Freeform 11"/>
            <p:cNvSpPr>
              <a:spLocks/>
            </p:cNvSpPr>
            <p:nvPr userDrawn="1"/>
          </p:nvSpPr>
          <p:spPr bwMode="auto">
            <a:xfrm>
              <a:off x="546" y="289"/>
              <a:ext cx="549" cy="217"/>
            </a:xfrm>
            <a:custGeom>
              <a:avLst/>
              <a:gdLst/>
              <a:ahLst/>
              <a:cxnLst>
                <a:cxn ang="0">
                  <a:pos x="232" y="91"/>
                </a:cxn>
                <a:cxn ang="0">
                  <a:pos x="45" y="91"/>
                </a:cxn>
                <a:cxn ang="0">
                  <a:pos x="1" y="46"/>
                </a:cxn>
                <a:cxn ang="0">
                  <a:pos x="45" y="0"/>
                </a:cxn>
                <a:cxn ang="0">
                  <a:pos x="90" y="49"/>
                </a:cxn>
                <a:cxn ang="0">
                  <a:pos x="69" y="49"/>
                </a:cxn>
                <a:cxn ang="0">
                  <a:pos x="45" y="22"/>
                </a:cxn>
                <a:cxn ang="0">
                  <a:pos x="21" y="49"/>
                </a:cxn>
                <a:cxn ang="0">
                  <a:pos x="45" y="70"/>
                </a:cxn>
                <a:cxn ang="0">
                  <a:pos x="232" y="70"/>
                </a:cxn>
                <a:cxn ang="0">
                  <a:pos x="232" y="91"/>
                </a:cxn>
                <a:cxn ang="0">
                  <a:pos x="232" y="91"/>
                </a:cxn>
              </a:cxnLst>
              <a:rect l="0" t="0" r="r" b="b"/>
              <a:pathLst>
                <a:path w="232" h="91">
                  <a:moveTo>
                    <a:pt x="232" y="91"/>
                  </a:moveTo>
                  <a:cubicBezTo>
                    <a:pt x="45" y="91"/>
                    <a:pt x="45" y="91"/>
                    <a:pt x="45" y="91"/>
                  </a:cubicBezTo>
                  <a:cubicBezTo>
                    <a:pt x="21" y="91"/>
                    <a:pt x="1" y="71"/>
                    <a:pt x="1" y="46"/>
                  </a:cubicBezTo>
                  <a:cubicBezTo>
                    <a:pt x="0" y="21"/>
                    <a:pt x="20" y="0"/>
                    <a:pt x="45" y="0"/>
                  </a:cubicBezTo>
                  <a:cubicBezTo>
                    <a:pt x="69" y="0"/>
                    <a:pt x="90" y="22"/>
                    <a:pt x="90" y="49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69" y="34"/>
                    <a:pt x="60" y="22"/>
                    <a:pt x="45" y="22"/>
                  </a:cubicBezTo>
                  <a:cubicBezTo>
                    <a:pt x="31" y="22"/>
                    <a:pt x="21" y="34"/>
                    <a:pt x="21" y="49"/>
                  </a:cubicBezTo>
                  <a:cubicBezTo>
                    <a:pt x="21" y="61"/>
                    <a:pt x="33" y="70"/>
                    <a:pt x="45" y="70"/>
                  </a:cubicBezTo>
                  <a:cubicBezTo>
                    <a:pt x="232" y="70"/>
                    <a:pt x="232" y="70"/>
                    <a:pt x="232" y="70"/>
                  </a:cubicBezTo>
                  <a:cubicBezTo>
                    <a:pt x="232" y="91"/>
                    <a:pt x="232" y="91"/>
                    <a:pt x="232" y="91"/>
                  </a:cubicBezTo>
                  <a:cubicBezTo>
                    <a:pt x="232" y="91"/>
                    <a:pt x="232" y="91"/>
                    <a:pt x="232" y="91"/>
                  </a:cubicBezTo>
                  <a:close/>
                </a:path>
              </a:pathLst>
            </a:custGeom>
            <a:solidFill>
              <a:srgbClr val="DC00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60" name="Freeform 12"/>
            <p:cNvSpPr>
              <a:spLocks noEditPoints="1"/>
            </p:cNvSpPr>
            <p:nvPr userDrawn="1"/>
          </p:nvSpPr>
          <p:spPr bwMode="auto">
            <a:xfrm>
              <a:off x="914" y="229"/>
              <a:ext cx="62" cy="65"/>
            </a:xfrm>
            <a:custGeom>
              <a:avLst/>
              <a:gdLst/>
              <a:ahLst/>
              <a:cxnLst>
                <a:cxn ang="0">
                  <a:pos x="11" y="8"/>
                </a:cxn>
                <a:cxn ang="0">
                  <a:pos x="14" y="8"/>
                </a:cxn>
                <a:cxn ang="0">
                  <a:pos x="17" y="10"/>
                </a:cxn>
                <a:cxn ang="0">
                  <a:pos x="14" y="12"/>
                </a:cxn>
                <a:cxn ang="0">
                  <a:pos x="11" y="12"/>
                </a:cxn>
                <a:cxn ang="0">
                  <a:pos x="11" y="8"/>
                </a:cxn>
                <a:cxn ang="0">
                  <a:pos x="11" y="8"/>
                </a:cxn>
                <a:cxn ang="0">
                  <a:pos x="9" y="20"/>
                </a:cxn>
                <a:cxn ang="0">
                  <a:pos x="11" y="20"/>
                </a:cxn>
                <a:cxn ang="0">
                  <a:pos x="11" y="14"/>
                </a:cxn>
                <a:cxn ang="0">
                  <a:pos x="13" y="14"/>
                </a:cxn>
                <a:cxn ang="0">
                  <a:pos x="16" y="17"/>
                </a:cxn>
                <a:cxn ang="0">
                  <a:pos x="17" y="20"/>
                </a:cxn>
                <a:cxn ang="0">
                  <a:pos x="19" y="20"/>
                </a:cxn>
                <a:cxn ang="0">
                  <a:pos x="19" y="17"/>
                </a:cxn>
                <a:cxn ang="0">
                  <a:pos x="17" y="13"/>
                </a:cxn>
                <a:cxn ang="0">
                  <a:pos x="17" y="13"/>
                </a:cxn>
                <a:cxn ang="0">
                  <a:pos x="19" y="10"/>
                </a:cxn>
                <a:cxn ang="0">
                  <a:pos x="15" y="6"/>
                </a:cxn>
                <a:cxn ang="0">
                  <a:pos x="9" y="6"/>
                </a:cxn>
                <a:cxn ang="0">
                  <a:pos x="9" y="20"/>
                </a:cxn>
                <a:cxn ang="0">
                  <a:pos x="9" y="20"/>
                </a:cxn>
                <a:cxn ang="0">
                  <a:pos x="2" y="13"/>
                </a:cxn>
                <a:cxn ang="0">
                  <a:pos x="13" y="2"/>
                </a:cxn>
                <a:cxn ang="0">
                  <a:pos x="25" y="13"/>
                </a:cxn>
                <a:cxn ang="0">
                  <a:pos x="13" y="25"/>
                </a:cxn>
                <a:cxn ang="0">
                  <a:pos x="2" y="13"/>
                </a:cxn>
                <a:cxn ang="0">
                  <a:pos x="2" y="13"/>
                </a:cxn>
                <a:cxn ang="0">
                  <a:pos x="2" y="13"/>
                </a:cxn>
                <a:cxn ang="0">
                  <a:pos x="0" y="13"/>
                </a:cxn>
                <a:cxn ang="0">
                  <a:pos x="13" y="27"/>
                </a:cxn>
                <a:cxn ang="0">
                  <a:pos x="27" y="13"/>
                </a:cxn>
                <a:cxn ang="0">
                  <a:pos x="13" y="0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13"/>
                </a:cxn>
              </a:cxnLst>
              <a:rect l="0" t="0" r="r" b="b"/>
              <a:pathLst>
                <a:path w="27" h="27">
                  <a:moveTo>
                    <a:pt x="11" y="8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5" y="8"/>
                    <a:pt x="17" y="9"/>
                    <a:pt x="17" y="10"/>
                  </a:cubicBezTo>
                  <a:cubicBezTo>
                    <a:pt x="17" y="11"/>
                    <a:pt x="16" y="12"/>
                    <a:pt x="14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lose/>
                  <a:moveTo>
                    <a:pt x="9" y="20"/>
                  </a:moveTo>
                  <a:cubicBezTo>
                    <a:pt x="11" y="20"/>
                    <a:pt x="11" y="20"/>
                    <a:pt x="11" y="20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6" y="14"/>
                    <a:pt x="16" y="16"/>
                    <a:pt x="16" y="17"/>
                  </a:cubicBezTo>
                  <a:cubicBezTo>
                    <a:pt x="16" y="19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9"/>
                    <a:pt x="19" y="19"/>
                    <a:pt x="19" y="17"/>
                  </a:cubicBezTo>
                  <a:cubicBezTo>
                    <a:pt x="19" y="15"/>
                    <a:pt x="18" y="14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9" y="13"/>
                    <a:pt x="19" y="11"/>
                    <a:pt x="19" y="10"/>
                  </a:cubicBezTo>
                  <a:cubicBezTo>
                    <a:pt x="19" y="7"/>
                    <a:pt x="16" y="6"/>
                    <a:pt x="15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lose/>
                  <a:moveTo>
                    <a:pt x="2" y="13"/>
                  </a:moveTo>
                  <a:cubicBezTo>
                    <a:pt x="2" y="7"/>
                    <a:pt x="7" y="2"/>
                    <a:pt x="13" y="2"/>
                  </a:cubicBezTo>
                  <a:cubicBezTo>
                    <a:pt x="20" y="2"/>
                    <a:pt x="25" y="7"/>
                    <a:pt x="25" y="13"/>
                  </a:cubicBezTo>
                  <a:cubicBezTo>
                    <a:pt x="25" y="20"/>
                    <a:pt x="20" y="25"/>
                    <a:pt x="13" y="25"/>
                  </a:cubicBezTo>
                  <a:cubicBezTo>
                    <a:pt x="7" y="25"/>
                    <a:pt x="2" y="20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lose/>
                  <a:moveTo>
                    <a:pt x="0" y="13"/>
                  </a:moveTo>
                  <a:cubicBezTo>
                    <a:pt x="0" y="21"/>
                    <a:pt x="6" y="27"/>
                    <a:pt x="13" y="27"/>
                  </a:cubicBezTo>
                  <a:cubicBezTo>
                    <a:pt x="21" y="27"/>
                    <a:pt x="27" y="21"/>
                    <a:pt x="27" y="13"/>
                  </a:cubicBezTo>
                  <a:cubicBezTo>
                    <a:pt x="27" y="6"/>
                    <a:pt x="21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lose/>
                </a:path>
              </a:pathLst>
            </a:custGeom>
            <a:solidFill>
              <a:srgbClr val="DC00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61" name="Freeform 13"/>
            <p:cNvSpPr>
              <a:spLocks noEditPoints="1"/>
            </p:cNvSpPr>
            <p:nvPr userDrawn="1"/>
          </p:nvSpPr>
          <p:spPr bwMode="auto">
            <a:xfrm>
              <a:off x="301" y="622"/>
              <a:ext cx="106" cy="94"/>
            </a:xfrm>
            <a:custGeom>
              <a:avLst/>
              <a:gdLst/>
              <a:ahLst/>
              <a:cxnLst>
                <a:cxn ang="0">
                  <a:pos x="18" y="26"/>
                </a:cxn>
                <a:cxn ang="0">
                  <a:pos x="11" y="19"/>
                </a:cxn>
                <a:cxn ang="0">
                  <a:pos x="18" y="11"/>
                </a:cxn>
                <a:cxn ang="0">
                  <a:pos x="18" y="26"/>
                </a:cxn>
                <a:cxn ang="0">
                  <a:pos x="18" y="26"/>
                </a:cxn>
                <a:cxn ang="0">
                  <a:pos x="27" y="11"/>
                </a:cxn>
                <a:cxn ang="0">
                  <a:pos x="35" y="19"/>
                </a:cxn>
                <a:cxn ang="0">
                  <a:pos x="27" y="26"/>
                </a:cxn>
                <a:cxn ang="0">
                  <a:pos x="27" y="11"/>
                </a:cxn>
                <a:cxn ang="0">
                  <a:pos x="27" y="11"/>
                </a:cxn>
                <a:cxn ang="0">
                  <a:pos x="18" y="39"/>
                </a:cxn>
                <a:cxn ang="0">
                  <a:pos x="28" y="39"/>
                </a:cxn>
                <a:cxn ang="0">
                  <a:pos x="28" y="33"/>
                </a:cxn>
                <a:cxn ang="0">
                  <a:pos x="45" y="19"/>
                </a:cxn>
                <a:cxn ang="0">
                  <a:pos x="28" y="4"/>
                </a:cxn>
                <a:cxn ang="0">
                  <a:pos x="28" y="0"/>
                </a:cxn>
                <a:cxn ang="0">
                  <a:pos x="18" y="0"/>
                </a:cxn>
                <a:cxn ang="0">
                  <a:pos x="18" y="4"/>
                </a:cxn>
                <a:cxn ang="0">
                  <a:pos x="0" y="19"/>
                </a:cxn>
                <a:cxn ang="0">
                  <a:pos x="18" y="33"/>
                </a:cxn>
                <a:cxn ang="0">
                  <a:pos x="18" y="39"/>
                </a:cxn>
                <a:cxn ang="0">
                  <a:pos x="18" y="39"/>
                </a:cxn>
              </a:cxnLst>
              <a:rect l="0" t="0" r="r" b="b"/>
              <a:pathLst>
                <a:path w="45" h="39">
                  <a:moveTo>
                    <a:pt x="18" y="26"/>
                  </a:moveTo>
                  <a:cubicBezTo>
                    <a:pt x="16" y="26"/>
                    <a:pt x="11" y="25"/>
                    <a:pt x="11" y="19"/>
                  </a:cubicBezTo>
                  <a:cubicBezTo>
                    <a:pt x="11" y="12"/>
                    <a:pt x="16" y="11"/>
                    <a:pt x="18" y="11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lose/>
                  <a:moveTo>
                    <a:pt x="27" y="11"/>
                  </a:moveTo>
                  <a:cubicBezTo>
                    <a:pt x="30" y="11"/>
                    <a:pt x="35" y="12"/>
                    <a:pt x="35" y="19"/>
                  </a:cubicBezTo>
                  <a:cubicBezTo>
                    <a:pt x="35" y="25"/>
                    <a:pt x="30" y="26"/>
                    <a:pt x="27" y="26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lose/>
                  <a:moveTo>
                    <a:pt x="18" y="39"/>
                  </a:moveTo>
                  <a:cubicBezTo>
                    <a:pt x="28" y="39"/>
                    <a:pt x="28" y="39"/>
                    <a:pt x="28" y="39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34" y="33"/>
                    <a:pt x="45" y="32"/>
                    <a:pt x="45" y="19"/>
                  </a:cubicBezTo>
                  <a:cubicBezTo>
                    <a:pt x="45" y="6"/>
                    <a:pt x="34" y="4"/>
                    <a:pt x="28" y="4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1" y="4"/>
                    <a:pt x="0" y="6"/>
                    <a:pt x="0" y="19"/>
                  </a:cubicBezTo>
                  <a:cubicBezTo>
                    <a:pt x="0" y="32"/>
                    <a:pt x="11" y="33"/>
                    <a:pt x="18" y="33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8" y="39"/>
                  </a:cubicBezTo>
                  <a:close/>
                </a:path>
              </a:pathLst>
            </a:custGeom>
            <a:solidFill>
              <a:srgbClr val="DC00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62" name="Freeform 14"/>
            <p:cNvSpPr>
              <a:spLocks/>
            </p:cNvSpPr>
            <p:nvPr userDrawn="1"/>
          </p:nvSpPr>
          <p:spPr bwMode="auto">
            <a:xfrm>
              <a:off x="419" y="628"/>
              <a:ext cx="83" cy="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7"/>
                </a:cxn>
                <a:cxn ang="0">
                  <a:pos x="24" y="87"/>
                </a:cxn>
                <a:cxn ang="0">
                  <a:pos x="59" y="35"/>
                </a:cxn>
                <a:cxn ang="0">
                  <a:pos x="59" y="87"/>
                </a:cxn>
                <a:cxn ang="0">
                  <a:pos x="83" y="87"/>
                </a:cxn>
                <a:cxn ang="0">
                  <a:pos x="83" y="0"/>
                </a:cxn>
                <a:cxn ang="0">
                  <a:pos x="57" y="0"/>
                </a:cxn>
                <a:cxn ang="0">
                  <a:pos x="24" y="52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3" h="87">
                  <a:moveTo>
                    <a:pt x="0" y="0"/>
                  </a:moveTo>
                  <a:lnTo>
                    <a:pt x="0" y="87"/>
                  </a:lnTo>
                  <a:lnTo>
                    <a:pt x="24" y="87"/>
                  </a:lnTo>
                  <a:lnTo>
                    <a:pt x="59" y="35"/>
                  </a:lnTo>
                  <a:lnTo>
                    <a:pt x="59" y="87"/>
                  </a:lnTo>
                  <a:lnTo>
                    <a:pt x="83" y="87"/>
                  </a:lnTo>
                  <a:lnTo>
                    <a:pt x="83" y="0"/>
                  </a:lnTo>
                  <a:lnTo>
                    <a:pt x="57" y="0"/>
                  </a:lnTo>
                  <a:lnTo>
                    <a:pt x="24" y="52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C00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63" name="Freeform 15"/>
            <p:cNvSpPr>
              <a:spLocks noEditPoints="1"/>
            </p:cNvSpPr>
            <p:nvPr userDrawn="1"/>
          </p:nvSpPr>
          <p:spPr bwMode="auto">
            <a:xfrm>
              <a:off x="517" y="628"/>
              <a:ext cx="67" cy="87"/>
            </a:xfrm>
            <a:custGeom>
              <a:avLst/>
              <a:gdLst/>
              <a:ahLst/>
              <a:cxnLst>
                <a:cxn ang="0">
                  <a:pos x="10" y="8"/>
                </a:cxn>
                <a:cxn ang="0">
                  <a:pos x="13" y="8"/>
                </a:cxn>
                <a:cxn ang="0">
                  <a:pos x="18" y="12"/>
                </a:cxn>
                <a:cxn ang="0">
                  <a:pos x="13" y="16"/>
                </a:cxn>
                <a:cxn ang="0">
                  <a:pos x="10" y="16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0" y="37"/>
                </a:cxn>
                <a:cxn ang="0">
                  <a:pos x="10" y="37"/>
                </a:cxn>
                <a:cxn ang="0">
                  <a:pos x="10" y="24"/>
                </a:cxn>
                <a:cxn ang="0">
                  <a:pos x="16" y="24"/>
                </a:cxn>
                <a:cxn ang="0">
                  <a:pos x="29" y="12"/>
                </a:cxn>
                <a:cxn ang="0">
                  <a:pos x="16" y="0"/>
                </a:cxn>
                <a:cxn ang="0">
                  <a:pos x="0" y="0"/>
                </a:cxn>
                <a:cxn ang="0">
                  <a:pos x="0" y="37"/>
                </a:cxn>
                <a:cxn ang="0">
                  <a:pos x="0" y="37"/>
                </a:cxn>
              </a:cxnLst>
              <a:rect l="0" t="0" r="r" b="b"/>
              <a:pathLst>
                <a:path w="29" h="37">
                  <a:moveTo>
                    <a:pt x="10" y="8"/>
                  </a:moveTo>
                  <a:cubicBezTo>
                    <a:pt x="13" y="8"/>
                    <a:pt x="13" y="8"/>
                    <a:pt x="13" y="8"/>
                  </a:cubicBezTo>
                  <a:cubicBezTo>
                    <a:pt x="18" y="8"/>
                    <a:pt x="18" y="10"/>
                    <a:pt x="18" y="12"/>
                  </a:cubicBezTo>
                  <a:cubicBezTo>
                    <a:pt x="18" y="14"/>
                    <a:pt x="18" y="16"/>
                    <a:pt x="13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lose/>
                  <a:moveTo>
                    <a:pt x="0" y="37"/>
                  </a:moveTo>
                  <a:cubicBezTo>
                    <a:pt x="10" y="37"/>
                    <a:pt x="10" y="37"/>
                    <a:pt x="10" y="37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26" y="24"/>
                    <a:pt x="29" y="17"/>
                    <a:pt x="29" y="12"/>
                  </a:cubicBezTo>
                  <a:cubicBezTo>
                    <a:pt x="29" y="7"/>
                    <a:pt x="26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lose/>
                </a:path>
              </a:pathLst>
            </a:custGeom>
            <a:solidFill>
              <a:srgbClr val="DC00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64" name="Freeform 16"/>
            <p:cNvSpPr>
              <a:spLocks/>
            </p:cNvSpPr>
            <p:nvPr userDrawn="1"/>
          </p:nvSpPr>
          <p:spPr bwMode="auto">
            <a:xfrm>
              <a:off x="590" y="628"/>
              <a:ext cx="104" cy="87"/>
            </a:xfrm>
            <a:custGeom>
              <a:avLst/>
              <a:gdLst/>
              <a:ahLst/>
              <a:cxnLst>
                <a:cxn ang="0">
                  <a:pos x="0" y="87"/>
                </a:cxn>
                <a:cxn ang="0">
                  <a:pos x="24" y="87"/>
                </a:cxn>
                <a:cxn ang="0">
                  <a:pos x="31" y="35"/>
                </a:cxn>
                <a:cxn ang="0">
                  <a:pos x="45" y="87"/>
                </a:cxn>
                <a:cxn ang="0">
                  <a:pos x="61" y="87"/>
                </a:cxn>
                <a:cxn ang="0">
                  <a:pos x="76" y="35"/>
                </a:cxn>
                <a:cxn ang="0">
                  <a:pos x="83" y="87"/>
                </a:cxn>
                <a:cxn ang="0">
                  <a:pos x="104" y="87"/>
                </a:cxn>
                <a:cxn ang="0">
                  <a:pos x="92" y="0"/>
                </a:cxn>
                <a:cxn ang="0">
                  <a:pos x="69" y="0"/>
                </a:cxn>
                <a:cxn ang="0">
                  <a:pos x="52" y="52"/>
                </a:cxn>
                <a:cxn ang="0">
                  <a:pos x="38" y="0"/>
                </a:cxn>
                <a:cxn ang="0">
                  <a:pos x="14" y="0"/>
                </a:cxn>
                <a:cxn ang="0">
                  <a:pos x="0" y="87"/>
                </a:cxn>
                <a:cxn ang="0">
                  <a:pos x="0" y="87"/>
                </a:cxn>
                <a:cxn ang="0">
                  <a:pos x="0" y="87"/>
                </a:cxn>
              </a:cxnLst>
              <a:rect l="0" t="0" r="r" b="b"/>
              <a:pathLst>
                <a:path w="104" h="87">
                  <a:moveTo>
                    <a:pt x="0" y="87"/>
                  </a:moveTo>
                  <a:lnTo>
                    <a:pt x="24" y="87"/>
                  </a:lnTo>
                  <a:lnTo>
                    <a:pt x="31" y="35"/>
                  </a:lnTo>
                  <a:lnTo>
                    <a:pt x="45" y="87"/>
                  </a:lnTo>
                  <a:lnTo>
                    <a:pt x="61" y="87"/>
                  </a:lnTo>
                  <a:lnTo>
                    <a:pt x="76" y="35"/>
                  </a:lnTo>
                  <a:lnTo>
                    <a:pt x="83" y="87"/>
                  </a:lnTo>
                  <a:lnTo>
                    <a:pt x="104" y="87"/>
                  </a:lnTo>
                  <a:lnTo>
                    <a:pt x="92" y="0"/>
                  </a:lnTo>
                  <a:lnTo>
                    <a:pt x="69" y="0"/>
                  </a:lnTo>
                  <a:lnTo>
                    <a:pt x="52" y="52"/>
                  </a:lnTo>
                  <a:lnTo>
                    <a:pt x="38" y="0"/>
                  </a:lnTo>
                  <a:lnTo>
                    <a:pt x="14" y="0"/>
                  </a:lnTo>
                  <a:lnTo>
                    <a:pt x="0" y="87"/>
                  </a:lnTo>
                  <a:lnTo>
                    <a:pt x="0" y="87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DC00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65" name="Freeform 17"/>
            <p:cNvSpPr>
              <a:spLocks noEditPoints="1"/>
            </p:cNvSpPr>
            <p:nvPr userDrawn="1"/>
          </p:nvSpPr>
          <p:spPr bwMode="auto">
            <a:xfrm>
              <a:off x="696" y="628"/>
              <a:ext cx="89" cy="87"/>
            </a:xfrm>
            <a:custGeom>
              <a:avLst/>
              <a:gdLst/>
              <a:ahLst/>
              <a:cxnLst>
                <a:cxn ang="0">
                  <a:pos x="45" y="21"/>
                </a:cxn>
                <a:cxn ang="0">
                  <a:pos x="55" y="52"/>
                </a:cxn>
                <a:cxn ang="0">
                  <a:pos x="36" y="52"/>
                </a:cxn>
                <a:cxn ang="0">
                  <a:pos x="45" y="21"/>
                </a:cxn>
                <a:cxn ang="0">
                  <a:pos x="45" y="21"/>
                </a:cxn>
                <a:cxn ang="0">
                  <a:pos x="45" y="21"/>
                </a:cxn>
                <a:cxn ang="0">
                  <a:pos x="0" y="87"/>
                </a:cxn>
                <a:cxn ang="0">
                  <a:pos x="26" y="87"/>
                </a:cxn>
                <a:cxn ang="0">
                  <a:pos x="31" y="71"/>
                </a:cxn>
                <a:cxn ang="0">
                  <a:pos x="59" y="71"/>
                </a:cxn>
                <a:cxn ang="0">
                  <a:pos x="64" y="87"/>
                </a:cxn>
                <a:cxn ang="0">
                  <a:pos x="90" y="87"/>
                </a:cxn>
                <a:cxn ang="0">
                  <a:pos x="59" y="0"/>
                </a:cxn>
                <a:cxn ang="0">
                  <a:pos x="31" y="0"/>
                </a:cxn>
                <a:cxn ang="0">
                  <a:pos x="0" y="87"/>
                </a:cxn>
                <a:cxn ang="0">
                  <a:pos x="0" y="87"/>
                </a:cxn>
                <a:cxn ang="0">
                  <a:pos x="0" y="87"/>
                </a:cxn>
              </a:cxnLst>
              <a:rect l="0" t="0" r="r" b="b"/>
              <a:pathLst>
                <a:path w="90" h="87">
                  <a:moveTo>
                    <a:pt x="45" y="21"/>
                  </a:moveTo>
                  <a:lnTo>
                    <a:pt x="55" y="52"/>
                  </a:lnTo>
                  <a:lnTo>
                    <a:pt x="36" y="52"/>
                  </a:lnTo>
                  <a:lnTo>
                    <a:pt x="45" y="21"/>
                  </a:lnTo>
                  <a:lnTo>
                    <a:pt x="45" y="21"/>
                  </a:lnTo>
                  <a:lnTo>
                    <a:pt x="45" y="21"/>
                  </a:lnTo>
                  <a:close/>
                  <a:moveTo>
                    <a:pt x="0" y="87"/>
                  </a:moveTo>
                  <a:lnTo>
                    <a:pt x="26" y="87"/>
                  </a:lnTo>
                  <a:lnTo>
                    <a:pt x="31" y="71"/>
                  </a:lnTo>
                  <a:lnTo>
                    <a:pt x="59" y="71"/>
                  </a:lnTo>
                  <a:lnTo>
                    <a:pt x="64" y="87"/>
                  </a:lnTo>
                  <a:lnTo>
                    <a:pt x="90" y="87"/>
                  </a:lnTo>
                  <a:lnTo>
                    <a:pt x="59" y="0"/>
                  </a:lnTo>
                  <a:lnTo>
                    <a:pt x="31" y="0"/>
                  </a:lnTo>
                  <a:lnTo>
                    <a:pt x="0" y="87"/>
                  </a:lnTo>
                  <a:lnTo>
                    <a:pt x="0" y="87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DC00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66" name="Freeform 18"/>
            <p:cNvSpPr>
              <a:spLocks noEditPoints="1"/>
            </p:cNvSpPr>
            <p:nvPr userDrawn="1"/>
          </p:nvSpPr>
          <p:spPr bwMode="auto">
            <a:xfrm>
              <a:off x="818" y="628"/>
              <a:ext cx="64" cy="37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47" y="0"/>
                </a:cxn>
                <a:cxn ang="0">
                  <a:pos x="28" y="38"/>
                </a:cxn>
                <a:cxn ang="0">
                  <a:pos x="50" y="38"/>
                </a:cxn>
                <a:cxn ang="0">
                  <a:pos x="64" y="0"/>
                </a:cxn>
                <a:cxn ang="0">
                  <a:pos x="64" y="0"/>
                </a:cxn>
                <a:cxn ang="0">
                  <a:pos x="64" y="0"/>
                </a:cxn>
                <a:cxn ang="0">
                  <a:pos x="33" y="0"/>
                </a:cxn>
                <a:cxn ang="0">
                  <a:pos x="17" y="0"/>
                </a:cxn>
                <a:cxn ang="0">
                  <a:pos x="0" y="38"/>
                </a:cxn>
                <a:cxn ang="0">
                  <a:pos x="21" y="38"/>
                </a:cxn>
                <a:cxn ang="0">
                  <a:pos x="33" y="0"/>
                </a:cxn>
                <a:cxn ang="0">
                  <a:pos x="33" y="0"/>
                </a:cxn>
                <a:cxn ang="0">
                  <a:pos x="33" y="0"/>
                </a:cxn>
              </a:cxnLst>
              <a:rect l="0" t="0" r="r" b="b"/>
              <a:pathLst>
                <a:path w="64" h="38">
                  <a:moveTo>
                    <a:pt x="64" y="0"/>
                  </a:moveTo>
                  <a:lnTo>
                    <a:pt x="47" y="0"/>
                  </a:lnTo>
                  <a:lnTo>
                    <a:pt x="28" y="38"/>
                  </a:lnTo>
                  <a:lnTo>
                    <a:pt x="50" y="38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close/>
                  <a:moveTo>
                    <a:pt x="33" y="0"/>
                  </a:moveTo>
                  <a:lnTo>
                    <a:pt x="17" y="0"/>
                  </a:lnTo>
                  <a:lnTo>
                    <a:pt x="0" y="38"/>
                  </a:lnTo>
                  <a:lnTo>
                    <a:pt x="21" y="38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DC00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67" name="Freeform 19"/>
            <p:cNvSpPr>
              <a:spLocks/>
            </p:cNvSpPr>
            <p:nvPr userDrawn="1"/>
          </p:nvSpPr>
          <p:spPr bwMode="auto">
            <a:xfrm>
              <a:off x="904" y="628"/>
              <a:ext cx="35" cy="87"/>
            </a:xfrm>
            <a:custGeom>
              <a:avLst/>
              <a:gdLst/>
              <a:ahLst/>
              <a:cxnLst>
                <a:cxn ang="0">
                  <a:pos x="12" y="87"/>
                </a:cxn>
                <a:cxn ang="0">
                  <a:pos x="36" y="87"/>
                </a:cxn>
                <a:cxn ang="0">
                  <a:pos x="36" y="0"/>
                </a:cxn>
                <a:cxn ang="0">
                  <a:pos x="0" y="0"/>
                </a:cxn>
                <a:cxn ang="0">
                  <a:pos x="0" y="19"/>
                </a:cxn>
                <a:cxn ang="0">
                  <a:pos x="12" y="19"/>
                </a:cxn>
                <a:cxn ang="0">
                  <a:pos x="12" y="87"/>
                </a:cxn>
                <a:cxn ang="0">
                  <a:pos x="12" y="87"/>
                </a:cxn>
                <a:cxn ang="0">
                  <a:pos x="12" y="87"/>
                </a:cxn>
              </a:cxnLst>
              <a:rect l="0" t="0" r="r" b="b"/>
              <a:pathLst>
                <a:path w="36" h="87">
                  <a:moveTo>
                    <a:pt x="12" y="87"/>
                  </a:moveTo>
                  <a:lnTo>
                    <a:pt x="36" y="87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12" y="19"/>
                  </a:lnTo>
                  <a:lnTo>
                    <a:pt x="12" y="87"/>
                  </a:lnTo>
                  <a:lnTo>
                    <a:pt x="12" y="87"/>
                  </a:lnTo>
                  <a:lnTo>
                    <a:pt x="12" y="87"/>
                  </a:lnTo>
                  <a:close/>
                </a:path>
              </a:pathLst>
            </a:custGeom>
            <a:solidFill>
              <a:srgbClr val="DC00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68" name="Freeform 20"/>
            <p:cNvSpPr>
              <a:spLocks/>
            </p:cNvSpPr>
            <p:nvPr userDrawn="1"/>
          </p:nvSpPr>
          <p:spPr bwMode="auto">
            <a:xfrm>
              <a:off x="962" y="626"/>
              <a:ext cx="69" cy="92"/>
            </a:xfrm>
            <a:custGeom>
              <a:avLst/>
              <a:gdLst/>
              <a:ahLst/>
              <a:cxnLst>
                <a:cxn ang="0">
                  <a:pos x="29" y="25"/>
                </a:cxn>
                <a:cxn ang="0">
                  <a:pos x="20" y="30"/>
                </a:cxn>
                <a:cxn ang="0">
                  <a:pos x="11" y="19"/>
                </a:cxn>
                <a:cxn ang="0">
                  <a:pos x="20" y="9"/>
                </a:cxn>
                <a:cxn ang="0">
                  <a:pos x="29" y="13"/>
                </a:cxn>
                <a:cxn ang="0">
                  <a:pos x="29" y="3"/>
                </a:cxn>
                <a:cxn ang="0">
                  <a:pos x="19" y="0"/>
                </a:cxn>
                <a:cxn ang="0">
                  <a:pos x="0" y="19"/>
                </a:cxn>
                <a:cxn ang="0">
                  <a:pos x="19" y="39"/>
                </a:cxn>
                <a:cxn ang="0">
                  <a:pos x="29" y="36"/>
                </a:cxn>
                <a:cxn ang="0">
                  <a:pos x="29" y="25"/>
                </a:cxn>
                <a:cxn ang="0">
                  <a:pos x="29" y="25"/>
                </a:cxn>
              </a:cxnLst>
              <a:rect l="0" t="0" r="r" b="b"/>
              <a:pathLst>
                <a:path w="29" h="39">
                  <a:moveTo>
                    <a:pt x="29" y="25"/>
                  </a:moveTo>
                  <a:cubicBezTo>
                    <a:pt x="27" y="27"/>
                    <a:pt x="24" y="30"/>
                    <a:pt x="20" y="30"/>
                  </a:cubicBezTo>
                  <a:cubicBezTo>
                    <a:pt x="14" y="30"/>
                    <a:pt x="11" y="25"/>
                    <a:pt x="11" y="19"/>
                  </a:cubicBezTo>
                  <a:cubicBezTo>
                    <a:pt x="11" y="13"/>
                    <a:pt x="14" y="9"/>
                    <a:pt x="20" y="9"/>
                  </a:cubicBezTo>
                  <a:cubicBezTo>
                    <a:pt x="24" y="9"/>
                    <a:pt x="27" y="11"/>
                    <a:pt x="29" y="1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6" y="1"/>
                    <a:pt x="22" y="0"/>
                    <a:pt x="19" y="0"/>
                  </a:cubicBezTo>
                  <a:cubicBezTo>
                    <a:pt x="9" y="0"/>
                    <a:pt x="0" y="7"/>
                    <a:pt x="0" y="19"/>
                  </a:cubicBezTo>
                  <a:cubicBezTo>
                    <a:pt x="0" y="31"/>
                    <a:pt x="8" y="39"/>
                    <a:pt x="19" y="39"/>
                  </a:cubicBezTo>
                  <a:cubicBezTo>
                    <a:pt x="22" y="39"/>
                    <a:pt x="26" y="38"/>
                    <a:pt x="29" y="36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25"/>
                    <a:pt x="29" y="25"/>
                    <a:pt x="29" y="25"/>
                  </a:cubicBezTo>
                  <a:close/>
                </a:path>
              </a:pathLst>
            </a:custGeom>
            <a:solidFill>
              <a:srgbClr val="DC00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69" name="Freeform 21"/>
            <p:cNvSpPr>
              <a:spLocks noEditPoints="1"/>
            </p:cNvSpPr>
            <p:nvPr userDrawn="1"/>
          </p:nvSpPr>
          <p:spPr bwMode="auto">
            <a:xfrm>
              <a:off x="1039" y="628"/>
              <a:ext cx="62" cy="37"/>
            </a:xfrm>
            <a:custGeom>
              <a:avLst/>
              <a:gdLst/>
              <a:ahLst/>
              <a:cxnLst>
                <a:cxn ang="0">
                  <a:pos x="28" y="38"/>
                </a:cxn>
                <a:cxn ang="0">
                  <a:pos x="45" y="38"/>
                </a:cxn>
                <a:cxn ang="0">
                  <a:pos x="63" y="0"/>
                </a:cxn>
                <a:cxn ang="0">
                  <a:pos x="42" y="0"/>
                </a:cxn>
                <a:cxn ang="0">
                  <a:pos x="28" y="38"/>
                </a:cxn>
                <a:cxn ang="0">
                  <a:pos x="28" y="38"/>
                </a:cxn>
                <a:cxn ang="0">
                  <a:pos x="28" y="38"/>
                </a:cxn>
                <a:cxn ang="0">
                  <a:pos x="0" y="38"/>
                </a:cxn>
                <a:cxn ang="0">
                  <a:pos x="16" y="38"/>
                </a:cxn>
                <a:cxn ang="0">
                  <a:pos x="35" y="0"/>
                </a:cxn>
                <a:cxn ang="0">
                  <a:pos x="14" y="0"/>
                </a:cxn>
                <a:cxn ang="0">
                  <a:pos x="0" y="38"/>
                </a:cxn>
                <a:cxn ang="0">
                  <a:pos x="0" y="38"/>
                </a:cxn>
                <a:cxn ang="0">
                  <a:pos x="0" y="38"/>
                </a:cxn>
              </a:cxnLst>
              <a:rect l="0" t="0" r="r" b="b"/>
              <a:pathLst>
                <a:path w="63" h="38">
                  <a:moveTo>
                    <a:pt x="28" y="38"/>
                  </a:moveTo>
                  <a:lnTo>
                    <a:pt x="45" y="38"/>
                  </a:lnTo>
                  <a:lnTo>
                    <a:pt x="63" y="0"/>
                  </a:lnTo>
                  <a:lnTo>
                    <a:pt x="42" y="0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8" y="38"/>
                  </a:lnTo>
                  <a:close/>
                  <a:moveTo>
                    <a:pt x="0" y="38"/>
                  </a:moveTo>
                  <a:lnTo>
                    <a:pt x="16" y="38"/>
                  </a:lnTo>
                  <a:lnTo>
                    <a:pt x="35" y="0"/>
                  </a:lnTo>
                  <a:lnTo>
                    <a:pt x="14" y="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DC00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  <p:sldLayoutId id="2147483757" r:id="rId17"/>
    <p:sldLayoutId id="2147483758" r:id="rId18"/>
    <p:sldLayoutId id="2147483759" r:id="rId19"/>
    <p:sldLayoutId id="2147483760" r:id="rId20"/>
  </p:sldLayoutIdLst>
  <p:transition/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6D3329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6D3329"/>
          </a:solidFill>
          <a:latin typeface="Arial Black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6D3329"/>
          </a:solidFill>
          <a:latin typeface="Arial Black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6D3329"/>
          </a:solidFill>
          <a:latin typeface="Arial Black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6D3329"/>
          </a:solidFill>
          <a:latin typeface="Arial Black" pitchFamily="34" charset="0"/>
        </a:defRPr>
      </a:lvl5pPr>
      <a:lvl6pPr marL="457200" algn="ctr" rtl="0" fontAlgn="base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003399"/>
          </a:solidFill>
          <a:latin typeface="Arial Black" pitchFamily="34" charset="0"/>
        </a:defRPr>
      </a:lvl6pPr>
      <a:lvl7pPr marL="914400" algn="ctr" rtl="0" fontAlgn="base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003399"/>
          </a:solidFill>
          <a:latin typeface="Arial Black" pitchFamily="34" charset="0"/>
        </a:defRPr>
      </a:lvl7pPr>
      <a:lvl8pPr marL="1371600" algn="ctr" rtl="0" fontAlgn="base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003399"/>
          </a:solidFill>
          <a:latin typeface="Arial Black" pitchFamily="34" charset="0"/>
        </a:defRPr>
      </a:lvl8pPr>
      <a:lvl9pPr marL="1828800" algn="ctr" rtl="0" fontAlgn="base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003399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Blip>
          <a:blip r:embed="rId23"/>
        </a:buBlip>
        <a:defRPr b="1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EC0000"/>
        </a:buClr>
        <a:buSzPct val="95000"/>
        <a:buFont typeface="Wingdings" pitchFamily="2" charset="2"/>
        <a:buChar char="v"/>
        <a:defRPr sz="16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000066"/>
        </a:buClr>
        <a:buSzPct val="120000"/>
        <a:buFont typeface="Wingdings" pitchFamily="2" charset="2"/>
        <a:buChar char="§"/>
        <a:defRPr sz="1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6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14.png"/><Relationship Id="rId4" Type="http://schemas.openxmlformats.org/officeDocument/2006/relationships/image" Target="../media/image13.jpeg"/><Relationship Id="rId9" Type="http://schemas.microsoft.com/office/2007/relationships/diagramDrawing" Target="../diagrams/drawing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4.bin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5.bin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6.bin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7.bin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97794" y="4056348"/>
            <a:ext cx="7772400" cy="650563"/>
          </a:xfrm>
        </p:spPr>
        <p:txBody>
          <a:bodyPr/>
          <a:lstStyle/>
          <a:p>
            <a:r>
              <a:rPr lang="ru-RU" sz="48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ООО </a:t>
            </a:r>
            <a:r>
              <a:rPr lang="ru-RU" sz="48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«СОФТСЕРВИС</a:t>
            </a:r>
            <a:r>
              <a:rPr lang="ru-RU" sz="48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»</a:t>
            </a:r>
            <a:r>
              <a:rPr lang="en-US" sz="48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en-US" sz="48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</a:br>
            <a:r>
              <a:rPr lang="ru-RU" sz="4800" dirty="0"/>
              <a:t/>
            </a:r>
            <a:br>
              <a:rPr lang="ru-RU" sz="4800" dirty="0"/>
            </a:br>
            <a:endParaRPr lang="ru-RU" sz="480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86002" y="6241607"/>
            <a:ext cx="25266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none" dirty="0" smtClean="0">
                <a:solidFill>
                  <a:srgbClr val="6D2933"/>
                </a:solidFill>
                <a:latin typeface="Tahoma" pitchFamily="34" charset="0"/>
                <a:cs typeface="Tahoma" pitchFamily="34" charset="0"/>
              </a:rPr>
              <a:t>МИНСК 1</a:t>
            </a:r>
            <a:r>
              <a:rPr lang="en-US" u="none" dirty="0" smtClean="0">
                <a:solidFill>
                  <a:srgbClr val="6D2933"/>
                </a:solidFill>
                <a:latin typeface="Tahoma" pitchFamily="34" charset="0"/>
                <a:cs typeface="Tahoma" pitchFamily="34" charset="0"/>
              </a:rPr>
              <a:t>6</a:t>
            </a:r>
            <a:r>
              <a:rPr lang="ru-RU" u="none" dirty="0" smtClean="0">
                <a:solidFill>
                  <a:srgbClr val="6D2933"/>
                </a:solidFill>
                <a:latin typeface="Tahoma" pitchFamily="34" charset="0"/>
                <a:cs typeface="Tahoma" pitchFamily="34" charset="0"/>
              </a:rPr>
              <a:t>.</a:t>
            </a:r>
            <a:r>
              <a:rPr lang="en-US" u="none" dirty="0" smtClean="0">
                <a:solidFill>
                  <a:srgbClr val="6D2933"/>
                </a:solidFill>
                <a:latin typeface="Tahoma" pitchFamily="34" charset="0"/>
                <a:cs typeface="Tahoma" pitchFamily="34" charset="0"/>
              </a:rPr>
              <a:t>05</a:t>
            </a:r>
            <a:r>
              <a:rPr lang="ru-RU" u="none" dirty="0" smtClean="0">
                <a:solidFill>
                  <a:srgbClr val="6D2933"/>
                </a:solidFill>
                <a:latin typeface="Tahoma" pitchFamily="34" charset="0"/>
                <a:cs typeface="Tahoma" pitchFamily="34" charset="0"/>
              </a:rPr>
              <a:t>.201</a:t>
            </a:r>
            <a:r>
              <a:rPr lang="en-US" u="none" dirty="0" smtClean="0">
                <a:solidFill>
                  <a:srgbClr val="6D2933"/>
                </a:solidFill>
                <a:latin typeface="Tahoma" pitchFamily="34" charset="0"/>
                <a:cs typeface="Tahoma" pitchFamily="34" charset="0"/>
              </a:rPr>
              <a:t>2</a:t>
            </a:r>
          </a:p>
        </p:txBody>
      </p:sp>
      <p:pic>
        <p:nvPicPr>
          <p:cNvPr id="9" name="Picture 8" descr="\\Serv2\Отдел продаж\Семинары\Семинар_Гродно 29.03.12\Преимущества\1cf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49B"/>
              </a:clrFrom>
              <a:clrTo>
                <a:srgbClr val="FEF49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52400" y="-63858"/>
            <a:ext cx="1879600" cy="1270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815284" y="4958248"/>
            <a:ext cx="7772400" cy="1262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u="none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Консолидированная система учета финансово-хозяйственной деятельности министерства (концерна)</a:t>
            </a:r>
          </a:p>
          <a:p>
            <a:pPr algn="ctr"/>
            <a:r>
              <a:rPr lang="ru-RU" u="none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Автоматизация производства и реализации </a:t>
            </a:r>
            <a:r>
              <a:rPr lang="ru-RU" u="none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лесопродукции</a:t>
            </a:r>
            <a:endParaRPr lang="ru-RU" u="none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/>
            </a:r>
            <a:b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</a:b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6D332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6D332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34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34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368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C38E390-0626-446D-A5B4-A45B952162F9}" type="slidenum">
              <a:rPr lang="ru-RU" smtClean="0"/>
              <a:pPr/>
              <a:t>10</a:t>
            </a:fld>
            <a:endParaRPr lang="ru-RU" smtClean="0"/>
          </a:p>
        </p:txBody>
      </p:sp>
      <p:pic>
        <p:nvPicPr>
          <p:cNvPr id="40" name="Picture 8" descr="\\Serv2\Отдел продаж\Семинары\Семинар_Гродно 29.03.12\Преимущества\1cf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49B"/>
              </a:clrFrom>
              <a:clrTo>
                <a:srgbClr val="FEF49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00" y="6134134"/>
            <a:ext cx="1281112" cy="8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Рисунок 51" descr="Logo TZ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372" y="304800"/>
            <a:ext cx="731076" cy="736600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974725" y="654050"/>
            <a:ext cx="8002588" cy="584200"/>
          </a:xfrm>
        </p:spPr>
        <p:txBody>
          <a:bodyPr/>
          <a:lstStyle/>
          <a:p>
            <a:pPr algn="ctr"/>
            <a:r>
              <a:rPr lang="ru-RU" sz="1800" dirty="0" smtClean="0">
                <a:latin typeface="Tahoma" pitchFamily="34" charset="0"/>
                <a:cs typeface="Tahoma" pitchFamily="34" charset="0"/>
              </a:rPr>
              <a:t>Схема движения учетных данных по заготовке </a:t>
            </a:r>
            <a:r>
              <a:rPr lang="ru-RU" sz="1800" dirty="0" err="1" smtClean="0">
                <a:latin typeface="Tahoma" pitchFamily="34" charset="0"/>
                <a:cs typeface="Tahoma" pitchFamily="34" charset="0"/>
              </a:rPr>
              <a:t>лесопродукции</a:t>
            </a:r>
            <a:r>
              <a:rPr lang="ru-RU" sz="1800" dirty="0" smtClean="0">
                <a:latin typeface="Tahoma" pitchFamily="34" charset="0"/>
                <a:cs typeface="Tahoma" pitchFamily="34" charset="0"/>
              </a:rPr>
              <a:t> на этапе  от мастера в лесничество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2" name="Picture 1" descr="motion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4283" y="1435084"/>
            <a:ext cx="3506817" cy="2374916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graphicFrame>
        <p:nvGraphicFramePr>
          <p:cNvPr id="13" name="Схема 12"/>
          <p:cNvGraphicFramePr/>
          <p:nvPr/>
        </p:nvGraphicFramePr>
        <p:xfrm>
          <a:off x="500034" y="2857496"/>
          <a:ext cx="7286676" cy="3786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10" cstate="print"/>
          <a:srcRect r="33915" b="39123"/>
          <a:stretch>
            <a:fillRect/>
          </a:stretch>
        </p:blipFill>
        <p:spPr bwMode="auto">
          <a:xfrm>
            <a:off x="4283208" y="4970763"/>
            <a:ext cx="385765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Пятиугольник 14"/>
          <p:cNvSpPr/>
          <p:nvPr/>
        </p:nvSpPr>
        <p:spPr>
          <a:xfrm>
            <a:off x="7294576" y="2246588"/>
            <a:ext cx="846114" cy="2560931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 smtClean="0">
                <a:ln w="19050">
                  <a:noFill/>
                  <a:prstDash val="solid"/>
                </a:ln>
                <a:solidFill>
                  <a:schemeClr val="bg1"/>
                </a:solidFill>
                <a:effectLst/>
              </a:rPr>
              <a:t>Лесничество</a:t>
            </a:r>
            <a:endParaRPr lang="ru-RU" sz="2400" b="1" dirty="0">
              <a:ln w="19050">
                <a:noFill/>
                <a:prstDash val="solid"/>
              </a:ln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34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34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52" name="Рисунок 51" descr="Logo TZ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372" y="304800"/>
            <a:ext cx="731076" cy="7366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29755" y="549120"/>
            <a:ext cx="8002588" cy="584200"/>
          </a:xfrm>
        </p:spPr>
        <p:txBody>
          <a:bodyPr/>
          <a:lstStyle/>
          <a:p>
            <a:pPr algn="ctr"/>
            <a:r>
              <a:rPr lang="ru-RU" sz="1800" dirty="0" smtClean="0">
                <a:latin typeface="Tahoma" pitchFamily="34" charset="0"/>
                <a:cs typeface="Tahoma" pitchFamily="34" charset="0"/>
              </a:rPr>
              <a:t>Учет </a:t>
            </a:r>
            <a:r>
              <a:rPr lang="ru-RU" sz="1800" dirty="0" err="1" smtClean="0">
                <a:latin typeface="Tahoma" pitchFamily="34" charset="0"/>
                <a:cs typeface="Tahoma" pitchFamily="34" charset="0"/>
              </a:rPr>
              <a:t>лесопродукции</a:t>
            </a:r>
            <a:r>
              <a:rPr lang="ru-RU" sz="1800" dirty="0" smtClean="0">
                <a:latin typeface="Tahoma" pitchFamily="34" charset="0"/>
                <a:cs typeface="Tahoma" pitchFamily="34" charset="0"/>
              </a:rPr>
              <a:t> в программном продукте </a:t>
            </a:r>
            <a:r>
              <a:rPr lang="ru-RU" sz="1800" dirty="0" err="1" smtClean="0">
                <a:latin typeface="Tahoma" pitchFamily="34" charset="0"/>
                <a:cs typeface="Tahoma" pitchFamily="34" charset="0"/>
              </a:rPr>
              <a:t>СофтСервис:Лесное</a:t>
            </a:r>
            <a:r>
              <a:rPr lang="ru-RU" sz="1800" dirty="0" smtClean="0">
                <a:latin typeface="Tahoma" pitchFamily="34" charset="0"/>
                <a:cs typeface="Tahoma" pitchFamily="34" charset="0"/>
              </a:rPr>
              <a:t> хозяйство</a:t>
            </a:r>
            <a:endParaRPr lang="ru-RU" sz="18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" name="Picture 8" descr="\\Serv2\Отдел продаж\Семинары\Семинар_Гродно 29.03.12\Преимущества\1cf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49B"/>
              </a:clrFrom>
              <a:clrTo>
                <a:srgbClr val="FEF49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00" y="6134134"/>
            <a:ext cx="1281112" cy="8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\\Serv2\Отдел продаж\Семинары\Семинар_Гродно 29.03.12\Преимущества\1cf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49B"/>
              </a:clrFrom>
              <a:clrTo>
                <a:srgbClr val="FEF49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00" y="6134134"/>
            <a:ext cx="1281112" cy="8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0"/>
          <p:cNvSpPr>
            <a:spLocks noChangeArrowheads="1"/>
          </p:cNvSpPr>
          <p:nvPr/>
        </p:nvSpPr>
        <p:spPr bwMode="auto">
          <a:xfrm>
            <a:off x="684213" y="6092825"/>
            <a:ext cx="8229600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ru-RU" sz="2000" b="1">
              <a:latin typeface="Batang" pitchFamily="18" charset="-127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ru-RU" sz="2000" b="1">
              <a:latin typeface="Batang" pitchFamily="18" charset="-127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1309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24494" y="1863082"/>
            <a:ext cx="1728000" cy="612000"/>
          </a:xfrm>
          <a:prstGeom prst="roundRect">
            <a:avLst/>
          </a:prstGeom>
          <a:gradFill flip="none" rotWithShape="0">
            <a:gsLst>
              <a:gs pos="0">
                <a:srgbClr val="FFFF66"/>
              </a:gs>
              <a:gs pos="30000">
                <a:srgbClr val="FFFF66"/>
              </a:gs>
              <a:gs pos="70000">
                <a:srgbClr val="FF9900"/>
              </a:gs>
              <a:gs pos="100000">
                <a:srgbClr val="F09510"/>
              </a:gs>
            </a:gsLst>
            <a:lin ang="16200000" scaled="0"/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u="none" dirty="0" smtClean="0">
                <a:solidFill>
                  <a:schemeClr val="tx1"/>
                </a:solidFill>
              </a:rPr>
              <a:t>Акт приемки-сдачи лесопродукции</a:t>
            </a:r>
            <a:endParaRPr lang="ru-RU" sz="1300" u="none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63796" y="1161355"/>
            <a:ext cx="1728000" cy="612000"/>
          </a:xfrm>
          <a:prstGeom prst="roundRect">
            <a:avLst/>
          </a:prstGeom>
          <a:gradFill flip="none" rotWithShape="0">
            <a:gsLst>
              <a:gs pos="0">
                <a:srgbClr val="FFFF66"/>
              </a:gs>
              <a:gs pos="30000">
                <a:srgbClr val="FFFF66"/>
              </a:gs>
              <a:gs pos="70000">
                <a:srgbClr val="FF9900"/>
              </a:gs>
              <a:gs pos="100000">
                <a:srgbClr val="F09510"/>
              </a:gs>
            </a:gsLst>
            <a:lin ang="16200000" scaled="0"/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u="none" dirty="0" smtClean="0">
                <a:solidFill>
                  <a:schemeClr val="tx1"/>
                </a:solidFill>
              </a:rPr>
              <a:t>Наряд-акт на лесозаготовку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63796" y="3968263"/>
            <a:ext cx="1728000" cy="612000"/>
          </a:xfrm>
          <a:prstGeom prst="roundRect">
            <a:avLst/>
          </a:prstGeom>
          <a:gradFill flip="none" rotWithShape="0">
            <a:gsLst>
              <a:gs pos="0">
                <a:srgbClr val="FFFF66"/>
              </a:gs>
              <a:gs pos="30000">
                <a:srgbClr val="FFFF66"/>
              </a:gs>
              <a:gs pos="70000">
                <a:srgbClr val="FF9900"/>
              </a:gs>
              <a:gs pos="100000">
                <a:srgbClr val="F09510"/>
              </a:gs>
            </a:gsLst>
            <a:lin ang="16200000" scaled="0"/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u="none" dirty="0" smtClean="0">
                <a:solidFill>
                  <a:schemeClr val="tx1"/>
                </a:solidFill>
              </a:rPr>
              <a:t>Перемещение лесопродукции</a:t>
            </a:r>
            <a:endParaRPr lang="ru-RU" sz="1300" u="none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563796" y="4669990"/>
            <a:ext cx="1728000" cy="612000"/>
          </a:xfrm>
          <a:prstGeom prst="roundRect">
            <a:avLst/>
          </a:prstGeom>
          <a:gradFill flip="none" rotWithShape="0">
            <a:gsLst>
              <a:gs pos="0">
                <a:srgbClr val="FFFF66"/>
              </a:gs>
              <a:gs pos="30000">
                <a:srgbClr val="FFFF66"/>
              </a:gs>
              <a:gs pos="70000">
                <a:srgbClr val="FF9900"/>
              </a:gs>
              <a:gs pos="100000">
                <a:srgbClr val="F09510"/>
              </a:gs>
            </a:gsLst>
            <a:lin ang="16200000" scaled="0"/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u="none" dirty="0" smtClean="0">
                <a:solidFill>
                  <a:schemeClr val="tx1"/>
                </a:solidFill>
              </a:rPr>
              <a:t>Реализация лесопродукции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563796" y="6073441"/>
            <a:ext cx="1728000" cy="612000"/>
          </a:xfrm>
          <a:prstGeom prst="roundRect">
            <a:avLst/>
          </a:prstGeom>
          <a:gradFill flip="none" rotWithShape="0">
            <a:gsLst>
              <a:gs pos="0">
                <a:srgbClr val="FFFF66"/>
              </a:gs>
              <a:gs pos="30000">
                <a:srgbClr val="FFFF66"/>
              </a:gs>
              <a:gs pos="70000">
                <a:srgbClr val="FF9900"/>
              </a:gs>
              <a:gs pos="100000">
                <a:srgbClr val="F09510"/>
              </a:gs>
            </a:gsLst>
            <a:lin ang="16200000" scaled="0"/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u="none" dirty="0" smtClean="0">
                <a:solidFill>
                  <a:schemeClr val="tx1"/>
                </a:solidFill>
              </a:rPr>
              <a:t>Списание, излишки, недостача</a:t>
            </a:r>
            <a:endParaRPr lang="ru-RU" sz="1300" u="none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24494" y="6073441"/>
            <a:ext cx="1728000" cy="612000"/>
          </a:xfrm>
          <a:prstGeom prst="roundRect">
            <a:avLst/>
          </a:prstGeom>
          <a:gradFill flip="none" rotWithShape="0">
            <a:gsLst>
              <a:gs pos="0">
                <a:srgbClr val="FFFF66"/>
              </a:gs>
              <a:gs pos="30000">
                <a:srgbClr val="FFFF66"/>
              </a:gs>
              <a:gs pos="70000">
                <a:srgbClr val="FF9900"/>
              </a:gs>
              <a:gs pos="100000">
                <a:srgbClr val="F09510"/>
              </a:gs>
            </a:gsLst>
            <a:lin ang="16200000" scaled="0"/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u="none" dirty="0" smtClean="0">
                <a:solidFill>
                  <a:schemeClr val="tx1"/>
                </a:solidFill>
              </a:rPr>
              <a:t>Инвентаризация лесопродукции</a:t>
            </a:r>
            <a:endParaRPr lang="ru-RU" sz="1300" u="none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24494" y="3266536"/>
            <a:ext cx="1728000" cy="612000"/>
          </a:xfrm>
          <a:prstGeom prst="roundRect">
            <a:avLst/>
          </a:prstGeom>
          <a:gradFill flip="none" rotWithShape="0">
            <a:gsLst>
              <a:gs pos="0">
                <a:srgbClr val="FFFF66"/>
              </a:gs>
              <a:gs pos="30000">
                <a:srgbClr val="FFFF66"/>
              </a:gs>
              <a:gs pos="70000">
                <a:srgbClr val="FF9900"/>
              </a:gs>
              <a:gs pos="100000">
                <a:srgbClr val="F09510"/>
              </a:gs>
            </a:gsLst>
            <a:lin ang="16200000" scaled="0"/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u="none" dirty="0" smtClean="0">
                <a:solidFill>
                  <a:schemeClr val="tx1"/>
                </a:solidFill>
              </a:rPr>
              <a:t>Акт сторонней заготовки лесопродукции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563796" y="5371717"/>
            <a:ext cx="1728000" cy="612000"/>
          </a:xfrm>
          <a:prstGeom prst="roundRect">
            <a:avLst/>
          </a:prstGeom>
          <a:gradFill flip="none" rotWithShape="0">
            <a:gsLst>
              <a:gs pos="0">
                <a:srgbClr val="FFFF66"/>
              </a:gs>
              <a:gs pos="30000">
                <a:srgbClr val="FFFF66"/>
              </a:gs>
              <a:gs pos="70000">
                <a:srgbClr val="FF9900"/>
              </a:gs>
              <a:gs pos="100000">
                <a:srgbClr val="F09510"/>
              </a:gs>
            </a:gsLst>
            <a:lin ang="16200000" scaled="0"/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u="none" dirty="0" smtClean="0">
                <a:solidFill>
                  <a:schemeClr val="tx1"/>
                </a:solidFill>
              </a:rPr>
              <a:t>Списание с хранения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24494" y="2564809"/>
            <a:ext cx="1728000" cy="612000"/>
          </a:xfrm>
          <a:prstGeom prst="roundRect">
            <a:avLst/>
          </a:prstGeom>
          <a:gradFill flip="none" rotWithShape="0">
            <a:gsLst>
              <a:gs pos="0">
                <a:srgbClr val="FFFF66"/>
              </a:gs>
              <a:gs pos="30000">
                <a:srgbClr val="FFFF66"/>
              </a:gs>
              <a:gs pos="70000">
                <a:srgbClr val="FF9900"/>
              </a:gs>
              <a:gs pos="100000">
                <a:srgbClr val="F09510"/>
              </a:gs>
            </a:gsLst>
            <a:lin ang="16200000" scaled="0"/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u="none" dirty="0" smtClean="0">
                <a:solidFill>
                  <a:schemeClr val="tx1"/>
                </a:solidFill>
              </a:rPr>
              <a:t>Сменный рапорт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563796" y="1863082"/>
            <a:ext cx="1728000" cy="612000"/>
          </a:xfrm>
          <a:prstGeom prst="roundRect">
            <a:avLst/>
          </a:prstGeom>
          <a:gradFill flip="none" rotWithShape="0">
            <a:gsLst>
              <a:gs pos="0">
                <a:srgbClr val="FFFF66"/>
              </a:gs>
              <a:gs pos="30000">
                <a:srgbClr val="FFFF66"/>
              </a:gs>
              <a:gs pos="70000">
                <a:srgbClr val="FF9900"/>
              </a:gs>
              <a:gs pos="100000">
                <a:srgbClr val="F09510"/>
              </a:gs>
            </a:gsLst>
            <a:lin ang="16200000" scaled="0"/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u="none" dirty="0" smtClean="0">
                <a:solidFill>
                  <a:schemeClr val="tx1"/>
                </a:solidFill>
              </a:rPr>
              <a:t>Наряд-акт на лесопиление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168885" y="2564809"/>
            <a:ext cx="1728000" cy="612000"/>
          </a:xfrm>
          <a:prstGeom prst="roundRect">
            <a:avLst/>
          </a:prstGeom>
          <a:gradFill flip="none" rotWithShape="0">
            <a:gsLst>
              <a:gs pos="0">
                <a:srgbClr val="FFFF66"/>
              </a:gs>
              <a:gs pos="30000">
                <a:srgbClr val="FFFF66"/>
              </a:gs>
              <a:gs pos="70000">
                <a:srgbClr val="FF9900"/>
              </a:gs>
              <a:gs pos="100000">
                <a:srgbClr val="F09510"/>
              </a:gs>
            </a:gsLst>
            <a:lin ang="16200000" scaled="0"/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u="none" dirty="0" smtClean="0">
                <a:solidFill>
                  <a:schemeClr val="tx1"/>
                </a:solidFill>
              </a:rPr>
              <a:t>Ведомость остатков лесопродукции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168885" y="3266536"/>
            <a:ext cx="1728000" cy="612000"/>
          </a:xfrm>
          <a:prstGeom prst="roundRect">
            <a:avLst/>
          </a:prstGeom>
          <a:gradFill flip="none" rotWithShape="0">
            <a:gsLst>
              <a:gs pos="0">
                <a:srgbClr val="FFFF66"/>
              </a:gs>
              <a:gs pos="30000">
                <a:srgbClr val="FFFF66"/>
              </a:gs>
              <a:gs pos="70000">
                <a:srgbClr val="FF9900"/>
              </a:gs>
              <a:gs pos="100000">
                <a:srgbClr val="F09510"/>
              </a:gs>
            </a:gsLst>
            <a:lin ang="16200000" scaled="0"/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u="none" dirty="0" smtClean="0">
                <a:solidFill>
                  <a:schemeClr val="tx1"/>
                </a:solidFill>
              </a:rPr>
              <a:t>Ведомость движения лесопродукции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168885" y="4669990"/>
            <a:ext cx="1728000" cy="612000"/>
          </a:xfrm>
          <a:prstGeom prst="roundRect">
            <a:avLst/>
          </a:prstGeom>
          <a:gradFill flip="none" rotWithShape="0">
            <a:gsLst>
              <a:gs pos="0">
                <a:srgbClr val="FFFF66"/>
              </a:gs>
              <a:gs pos="30000">
                <a:srgbClr val="FFFF66"/>
              </a:gs>
              <a:gs pos="70000">
                <a:srgbClr val="FF9900"/>
              </a:gs>
              <a:gs pos="100000">
                <a:srgbClr val="F09510"/>
              </a:gs>
            </a:gsLst>
            <a:lin ang="16200000" scaled="0"/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u="none" dirty="0" smtClean="0">
                <a:solidFill>
                  <a:schemeClr val="tx1"/>
                </a:solidFill>
              </a:rPr>
              <a:t>Книга учета лесопродукции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168885" y="3968263"/>
            <a:ext cx="1728000" cy="612000"/>
          </a:xfrm>
          <a:prstGeom prst="roundRect">
            <a:avLst/>
          </a:prstGeom>
          <a:gradFill flip="none" rotWithShape="0">
            <a:gsLst>
              <a:gs pos="0">
                <a:srgbClr val="FFFF66"/>
              </a:gs>
              <a:gs pos="30000">
                <a:srgbClr val="FFFF66"/>
              </a:gs>
              <a:gs pos="70000">
                <a:srgbClr val="FF9900"/>
              </a:gs>
              <a:gs pos="100000">
                <a:srgbClr val="F09510"/>
              </a:gs>
            </a:gsLst>
            <a:lin ang="16200000" scaled="0"/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u="none" dirty="0" smtClean="0">
                <a:solidFill>
                  <a:schemeClr val="tx1"/>
                </a:solidFill>
              </a:rPr>
              <a:t>Рапорт лесника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168885" y="6073441"/>
            <a:ext cx="1728000" cy="612000"/>
          </a:xfrm>
          <a:prstGeom prst="roundRect">
            <a:avLst/>
          </a:prstGeom>
          <a:gradFill flip="none" rotWithShape="0">
            <a:gsLst>
              <a:gs pos="0">
                <a:srgbClr val="FFFF66"/>
              </a:gs>
              <a:gs pos="30000">
                <a:srgbClr val="FFFF66"/>
              </a:gs>
              <a:gs pos="70000">
                <a:srgbClr val="FF9900"/>
              </a:gs>
              <a:gs pos="100000">
                <a:srgbClr val="F09510"/>
              </a:gs>
            </a:gsLst>
            <a:lin ang="16200000" scaled="0"/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u="none" dirty="0" smtClean="0">
                <a:solidFill>
                  <a:schemeClr val="tx1"/>
                </a:solidFill>
              </a:rPr>
              <a:t>Сведения о продаже </a:t>
            </a:r>
            <a:r>
              <a:rPr lang="ru-RU" sz="1300" u="none" dirty="0" err="1" smtClean="0">
                <a:solidFill>
                  <a:schemeClr val="tx1"/>
                </a:solidFill>
              </a:rPr>
              <a:t>лесопродукции</a:t>
            </a:r>
            <a:endParaRPr lang="ru-RU" sz="1300" u="none" dirty="0" smtClean="0">
              <a:solidFill>
                <a:schemeClr val="tx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168885" y="5371717"/>
            <a:ext cx="1728000" cy="612000"/>
          </a:xfrm>
          <a:prstGeom prst="roundRect">
            <a:avLst/>
          </a:prstGeom>
          <a:gradFill flip="none" rotWithShape="0">
            <a:gsLst>
              <a:gs pos="0">
                <a:srgbClr val="FFFF66"/>
              </a:gs>
              <a:gs pos="30000">
                <a:srgbClr val="FFFF66"/>
              </a:gs>
              <a:gs pos="70000">
                <a:srgbClr val="FF9900"/>
              </a:gs>
              <a:gs pos="100000">
                <a:srgbClr val="F09510"/>
              </a:gs>
            </a:gsLst>
            <a:lin ang="16200000" scaled="0"/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u="none" dirty="0" smtClean="0">
                <a:solidFill>
                  <a:schemeClr val="tx1"/>
                </a:solidFill>
              </a:rPr>
              <a:t>Журнал реализации лесопродукции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168885" y="1863082"/>
            <a:ext cx="1728000" cy="612000"/>
          </a:xfrm>
          <a:prstGeom prst="roundRect">
            <a:avLst/>
          </a:prstGeom>
          <a:gradFill flip="none" rotWithShape="0">
            <a:gsLst>
              <a:gs pos="0">
                <a:srgbClr val="FFFF66"/>
              </a:gs>
              <a:gs pos="30000">
                <a:srgbClr val="FFFF66"/>
              </a:gs>
              <a:gs pos="70000">
                <a:srgbClr val="FF9900"/>
              </a:gs>
              <a:gs pos="100000">
                <a:srgbClr val="F09510"/>
              </a:gs>
            </a:gsLst>
            <a:lin ang="16200000" scaled="0"/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u="none" dirty="0" smtClean="0">
                <a:solidFill>
                  <a:schemeClr val="tx1"/>
                </a:solidFill>
              </a:rPr>
              <a:t>Книга расхода леса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168885" y="1161355"/>
            <a:ext cx="1728000" cy="612000"/>
          </a:xfrm>
          <a:prstGeom prst="roundRect">
            <a:avLst/>
          </a:prstGeom>
          <a:gradFill flip="none" rotWithShape="0">
            <a:gsLst>
              <a:gs pos="0">
                <a:srgbClr val="FFFF66"/>
              </a:gs>
              <a:gs pos="30000">
                <a:srgbClr val="FFFF66"/>
              </a:gs>
              <a:gs pos="70000">
                <a:srgbClr val="FF9900"/>
              </a:gs>
              <a:gs pos="100000">
                <a:srgbClr val="F09510"/>
              </a:gs>
            </a:gsLst>
            <a:lin ang="16200000" scaled="0"/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u="none" dirty="0" smtClean="0">
                <a:solidFill>
                  <a:schemeClr val="tx1"/>
                </a:solidFill>
              </a:rPr>
              <a:t>Лицевые счета лесничеств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77191" y="1161355"/>
            <a:ext cx="1728000" cy="612000"/>
          </a:xfrm>
          <a:prstGeom prst="roundRect">
            <a:avLst/>
          </a:prstGeom>
          <a:gradFill flip="none" rotWithShape="0">
            <a:gsLst>
              <a:gs pos="0">
                <a:srgbClr val="FFFF66"/>
              </a:gs>
              <a:gs pos="30000">
                <a:srgbClr val="FFFF66"/>
              </a:gs>
              <a:gs pos="70000">
                <a:srgbClr val="FF9900"/>
              </a:gs>
              <a:gs pos="100000">
                <a:srgbClr val="F09510"/>
              </a:gs>
            </a:gsLst>
            <a:lin ang="16200000" scaled="0"/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u="none" dirty="0" smtClean="0">
                <a:solidFill>
                  <a:schemeClr val="tx1"/>
                </a:solidFill>
              </a:rPr>
              <a:t>Лесорубочный билет</a:t>
            </a:r>
          </a:p>
        </p:txBody>
      </p:sp>
      <p:sp>
        <p:nvSpPr>
          <p:cNvPr id="31" name="Стрелка вправо 30"/>
          <p:cNvSpPr/>
          <p:nvPr/>
        </p:nvSpPr>
        <p:spPr bwMode="auto">
          <a:xfrm>
            <a:off x="4729652" y="1082566"/>
            <a:ext cx="872359" cy="672525"/>
          </a:xfrm>
          <a:prstGeom prst="rightArrow">
            <a:avLst/>
          </a:prstGeom>
          <a:noFill/>
          <a:ln w="12699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smtClean="0">
              <a:ln>
                <a:noFill/>
              </a:ln>
              <a:solidFill>
                <a:srgbClr val="008000"/>
              </a:solidFill>
              <a:effectLst/>
              <a:latin typeface="Arial" charset="0"/>
            </a:endParaRPr>
          </a:p>
        </p:txBody>
      </p:sp>
      <p:sp>
        <p:nvSpPr>
          <p:cNvPr id="32" name="Стрелка вправо 31"/>
          <p:cNvSpPr/>
          <p:nvPr/>
        </p:nvSpPr>
        <p:spPr bwMode="auto">
          <a:xfrm>
            <a:off x="4729652" y="1904125"/>
            <a:ext cx="872359" cy="672525"/>
          </a:xfrm>
          <a:prstGeom prst="rightArrow">
            <a:avLst/>
          </a:prstGeom>
          <a:noFill/>
          <a:ln w="12699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smtClean="0">
              <a:ln>
                <a:noFill/>
              </a:ln>
              <a:solidFill>
                <a:srgbClr val="008000"/>
              </a:solidFill>
              <a:effectLst/>
              <a:latin typeface="Arial" charset="0"/>
            </a:endParaRPr>
          </a:p>
        </p:txBody>
      </p:sp>
      <p:sp>
        <p:nvSpPr>
          <p:cNvPr id="33" name="Стрелка вправо 32"/>
          <p:cNvSpPr/>
          <p:nvPr/>
        </p:nvSpPr>
        <p:spPr bwMode="auto">
          <a:xfrm>
            <a:off x="4729652" y="2725684"/>
            <a:ext cx="872359" cy="672525"/>
          </a:xfrm>
          <a:prstGeom prst="rightArrow">
            <a:avLst/>
          </a:prstGeom>
          <a:noFill/>
          <a:ln w="12699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smtClean="0">
              <a:ln>
                <a:noFill/>
              </a:ln>
              <a:solidFill>
                <a:srgbClr val="008000"/>
              </a:solidFill>
              <a:effectLst/>
              <a:latin typeface="Arial" charset="0"/>
            </a:endParaRPr>
          </a:p>
        </p:txBody>
      </p:sp>
      <p:sp>
        <p:nvSpPr>
          <p:cNvPr id="34" name="Стрелка вправо 33"/>
          <p:cNvSpPr/>
          <p:nvPr/>
        </p:nvSpPr>
        <p:spPr bwMode="auto">
          <a:xfrm>
            <a:off x="4729652" y="3547243"/>
            <a:ext cx="872359" cy="672525"/>
          </a:xfrm>
          <a:prstGeom prst="rightArrow">
            <a:avLst/>
          </a:prstGeom>
          <a:noFill/>
          <a:ln w="12699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smtClean="0">
              <a:ln>
                <a:noFill/>
              </a:ln>
              <a:solidFill>
                <a:srgbClr val="008000"/>
              </a:solidFill>
              <a:effectLst/>
              <a:latin typeface="Arial" charset="0"/>
            </a:endParaRPr>
          </a:p>
        </p:txBody>
      </p:sp>
      <p:sp>
        <p:nvSpPr>
          <p:cNvPr id="35" name="Стрелка вправо 34"/>
          <p:cNvSpPr/>
          <p:nvPr/>
        </p:nvSpPr>
        <p:spPr bwMode="auto">
          <a:xfrm>
            <a:off x="4729652" y="4368802"/>
            <a:ext cx="872359" cy="672525"/>
          </a:xfrm>
          <a:prstGeom prst="rightArrow">
            <a:avLst/>
          </a:prstGeom>
          <a:noFill/>
          <a:ln w="12699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smtClean="0">
              <a:ln>
                <a:noFill/>
              </a:ln>
              <a:solidFill>
                <a:srgbClr val="008000"/>
              </a:solidFill>
              <a:effectLst/>
              <a:latin typeface="Arial" charset="0"/>
            </a:endParaRPr>
          </a:p>
        </p:txBody>
      </p:sp>
      <p:sp>
        <p:nvSpPr>
          <p:cNvPr id="36" name="Стрелка вправо 35"/>
          <p:cNvSpPr/>
          <p:nvPr/>
        </p:nvSpPr>
        <p:spPr bwMode="auto">
          <a:xfrm>
            <a:off x="4729652" y="5190361"/>
            <a:ext cx="872359" cy="672525"/>
          </a:xfrm>
          <a:prstGeom prst="rightArrow">
            <a:avLst/>
          </a:prstGeom>
          <a:noFill/>
          <a:ln w="12699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smtClean="0">
              <a:ln>
                <a:noFill/>
              </a:ln>
              <a:solidFill>
                <a:srgbClr val="008000"/>
              </a:solidFill>
              <a:effectLst/>
              <a:latin typeface="Arial" charset="0"/>
            </a:endParaRPr>
          </a:p>
        </p:txBody>
      </p:sp>
      <p:sp>
        <p:nvSpPr>
          <p:cNvPr id="37" name="Стрелка вправо 36"/>
          <p:cNvSpPr/>
          <p:nvPr/>
        </p:nvSpPr>
        <p:spPr bwMode="auto">
          <a:xfrm>
            <a:off x="4729652" y="6011918"/>
            <a:ext cx="872359" cy="672525"/>
          </a:xfrm>
          <a:prstGeom prst="rightArrow">
            <a:avLst/>
          </a:prstGeom>
          <a:noFill/>
          <a:ln w="12699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smtClean="0">
              <a:ln>
                <a:noFill/>
              </a:ln>
              <a:solidFill>
                <a:srgbClr val="008000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34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34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52" name="Рисунок 51" descr="Logo TZ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372" y="304800"/>
            <a:ext cx="731076" cy="736600"/>
          </a:xfrm>
          <a:prstGeom prst="rect">
            <a:avLst/>
          </a:prstGeom>
        </p:spPr>
      </p:pic>
      <p:sp>
        <p:nvSpPr>
          <p:cNvPr id="35" name="Скругленный прямоугольник 34"/>
          <p:cNvSpPr/>
          <p:nvPr/>
        </p:nvSpPr>
        <p:spPr>
          <a:xfrm>
            <a:off x="144463" y="1439863"/>
            <a:ext cx="2128837" cy="822325"/>
          </a:xfrm>
          <a:prstGeom prst="roundRect">
            <a:avLst/>
          </a:prstGeom>
          <a:gradFill flip="none" rotWithShape="0">
            <a:gsLst>
              <a:gs pos="0">
                <a:srgbClr val="FFFF66"/>
              </a:gs>
              <a:gs pos="30000">
                <a:srgbClr val="FFFF66"/>
              </a:gs>
              <a:gs pos="70000">
                <a:srgbClr val="FF9900"/>
              </a:gs>
              <a:gs pos="100000">
                <a:srgbClr val="F09510"/>
              </a:gs>
            </a:gsLst>
            <a:lin ang="16200000" scaled="0"/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u="none" dirty="0">
                <a:solidFill>
                  <a:schemeClr val="tx1"/>
                </a:solidFill>
              </a:rPr>
              <a:t>Учет </a:t>
            </a:r>
            <a:r>
              <a:rPr lang="ru-RU" u="none" dirty="0" err="1">
                <a:solidFill>
                  <a:schemeClr val="tx1"/>
                </a:solidFill>
              </a:rPr>
              <a:t>лесопродукции</a:t>
            </a:r>
            <a:endParaRPr lang="ru-RU" u="none" dirty="0">
              <a:solidFill>
                <a:schemeClr val="tx1"/>
              </a:solidFill>
            </a:endParaRPr>
          </a:p>
        </p:txBody>
      </p:sp>
      <p:sp>
        <p:nvSpPr>
          <p:cNvPr id="36" name="Заголовок 1"/>
          <p:cNvSpPr>
            <a:spLocks noGrp="1"/>
          </p:cNvSpPr>
          <p:nvPr>
            <p:ph type="title"/>
          </p:nvPr>
        </p:nvSpPr>
        <p:spPr>
          <a:xfrm>
            <a:off x="974725" y="654049"/>
            <a:ext cx="8002588" cy="791517"/>
          </a:xfrm>
        </p:spPr>
        <p:txBody>
          <a:bodyPr/>
          <a:lstStyle/>
          <a:p>
            <a:pPr algn="ctr"/>
            <a:r>
              <a:rPr lang="ru-RU" sz="1800" dirty="0" smtClean="0">
                <a:solidFill>
                  <a:srgbClr val="6D2933"/>
                </a:solidFill>
                <a:latin typeface="Tahoma" pitchFamily="34" charset="0"/>
                <a:cs typeface="Tahoma" pitchFamily="34" charset="0"/>
              </a:rPr>
              <a:t>Функциональные возможности</a:t>
            </a:r>
            <a:r>
              <a:rPr lang="en-US" sz="1800" dirty="0" smtClean="0">
                <a:solidFill>
                  <a:srgbClr val="6D2933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800" dirty="0" smtClean="0">
                <a:solidFill>
                  <a:srgbClr val="6D2933"/>
                </a:solidFill>
                <a:latin typeface="Tahoma" pitchFamily="34" charset="0"/>
                <a:cs typeface="Tahoma" pitchFamily="34" charset="0"/>
              </a:rPr>
              <a:t>«</a:t>
            </a:r>
            <a:r>
              <a:rPr lang="ru-RU" sz="1800" dirty="0" err="1" smtClean="0">
                <a:solidFill>
                  <a:srgbClr val="6D2933"/>
                </a:solidFill>
                <a:latin typeface="Tahoma" pitchFamily="34" charset="0"/>
                <a:cs typeface="Tahoma" pitchFamily="34" charset="0"/>
              </a:rPr>
              <a:t>Софтсервис:Лесное</a:t>
            </a:r>
            <a:r>
              <a:rPr lang="ru-RU" sz="1800" dirty="0" smtClean="0">
                <a:solidFill>
                  <a:srgbClr val="6D2933"/>
                </a:solidFill>
                <a:latin typeface="Tahoma" pitchFamily="34" charset="0"/>
                <a:cs typeface="Tahoma" pitchFamily="34" charset="0"/>
              </a:rPr>
              <a:t> хозяйство»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63" y="3143250"/>
            <a:ext cx="928687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Двойная стрелка влево/вправо 37"/>
          <p:cNvSpPr/>
          <p:nvPr/>
        </p:nvSpPr>
        <p:spPr>
          <a:xfrm>
            <a:off x="5072063" y="3429000"/>
            <a:ext cx="1347787" cy="500063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Двойная стрелка влево/вправо 38"/>
          <p:cNvSpPr/>
          <p:nvPr/>
        </p:nvSpPr>
        <p:spPr>
          <a:xfrm>
            <a:off x="2489200" y="3429000"/>
            <a:ext cx="1347788" cy="500063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4679950" y="5184775"/>
            <a:ext cx="2130425" cy="820738"/>
          </a:xfrm>
          <a:prstGeom prst="roundRect">
            <a:avLst/>
          </a:prstGeom>
          <a:gradFill flip="none" rotWithShape="0">
            <a:gsLst>
              <a:gs pos="0">
                <a:srgbClr val="FFFF66"/>
              </a:gs>
              <a:gs pos="30000">
                <a:srgbClr val="FFFF66"/>
              </a:gs>
              <a:gs pos="70000">
                <a:srgbClr val="FF9900"/>
              </a:gs>
              <a:gs pos="100000">
                <a:srgbClr val="F09510"/>
              </a:gs>
            </a:gsLst>
            <a:lin ang="16200000" scaled="0"/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u="none" dirty="0">
                <a:solidFill>
                  <a:schemeClr val="tx1"/>
                </a:solidFill>
              </a:rPr>
              <a:t>Учет банковских операций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6983413" y="5184775"/>
            <a:ext cx="2130425" cy="820738"/>
          </a:xfrm>
          <a:prstGeom prst="roundRect">
            <a:avLst/>
          </a:prstGeom>
          <a:gradFill flip="none" rotWithShape="0">
            <a:gsLst>
              <a:gs pos="0">
                <a:srgbClr val="FFFF66"/>
              </a:gs>
              <a:gs pos="30000">
                <a:srgbClr val="FFFF66"/>
              </a:gs>
              <a:gs pos="70000">
                <a:srgbClr val="FF9900"/>
              </a:gs>
              <a:gs pos="100000">
                <a:srgbClr val="F09510"/>
              </a:gs>
            </a:gsLst>
            <a:lin ang="16200000" scaled="0"/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u="none" dirty="0">
                <a:solidFill>
                  <a:schemeClr val="tx1"/>
                </a:solidFill>
              </a:rPr>
              <a:t>Учет материалов, инструмента, спецодежды, БСО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6983413" y="4248150"/>
            <a:ext cx="2130425" cy="820738"/>
          </a:xfrm>
          <a:prstGeom prst="roundRect">
            <a:avLst/>
          </a:prstGeom>
          <a:gradFill flip="none" rotWithShape="0">
            <a:gsLst>
              <a:gs pos="0">
                <a:srgbClr val="FFFF66"/>
              </a:gs>
              <a:gs pos="30000">
                <a:srgbClr val="FFFF66"/>
              </a:gs>
              <a:gs pos="70000">
                <a:srgbClr val="FF9900"/>
              </a:gs>
              <a:gs pos="100000">
                <a:srgbClr val="F09510"/>
              </a:gs>
            </a:gsLst>
            <a:lin ang="16200000" scaled="0"/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u="none" dirty="0">
                <a:solidFill>
                  <a:schemeClr val="tx1"/>
                </a:solidFill>
              </a:rPr>
              <a:t>Кадровый учет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6983413" y="3311525"/>
            <a:ext cx="2130425" cy="822325"/>
          </a:xfrm>
          <a:prstGeom prst="roundRect">
            <a:avLst/>
          </a:prstGeom>
          <a:gradFill flip="none" rotWithShape="0">
            <a:gsLst>
              <a:gs pos="0">
                <a:srgbClr val="FFFF66"/>
              </a:gs>
              <a:gs pos="30000">
                <a:srgbClr val="FFFF66"/>
              </a:gs>
              <a:gs pos="70000">
                <a:srgbClr val="FF9900"/>
              </a:gs>
              <a:gs pos="100000">
                <a:srgbClr val="F09510"/>
              </a:gs>
            </a:gsLst>
            <a:lin ang="16200000" scaled="0"/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u="none" dirty="0">
                <a:solidFill>
                  <a:schemeClr val="tx1"/>
                </a:solidFill>
              </a:rPr>
              <a:t>Учет </a:t>
            </a:r>
            <a:r>
              <a:rPr lang="ru-RU" u="none" dirty="0">
                <a:solidFill>
                  <a:schemeClr val="tx1"/>
                </a:solidFill>
                <a:cs typeface="Times New Roman" pitchFamily="18" charset="0"/>
              </a:rPr>
              <a:t>расчетов по заработной плате</a:t>
            </a:r>
            <a:endParaRPr lang="ru-RU" u="none" dirty="0">
              <a:solidFill>
                <a:schemeClr val="tx1"/>
              </a:solidFill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6983413" y="2376488"/>
            <a:ext cx="2130425" cy="820737"/>
          </a:xfrm>
          <a:prstGeom prst="roundRect">
            <a:avLst/>
          </a:prstGeom>
          <a:gradFill flip="none" rotWithShape="0">
            <a:gsLst>
              <a:gs pos="0">
                <a:srgbClr val="FFFF66"/>
              </a:gs>
              <a:gs pos="30000">
                <a:srgbClr val="FFFF66"/>
              </a:gs>
              <a:gs pos="70000">
                <a:srgbClr val="FF9900"/>
              </a:gs>
              <a:gs pos="100000">
                <a:srgbClr val="F09510"/>
              </a:gs>
            </a:gsLst>
            <a:lin ang="16200000" scaled="0"/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u="none" dirty="0">
                <a:solidFill>
                  <a:schemeClr val="tx1"/>
                </a:solidFill>
              </a:rPr>
              <a:t>Общепит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6983413" y="1439863"/>
            <a:ext cx="2130425" cy="822325"/>
          </a:xfrm>
          <a:prstGeom prst="roundRect">
            <a:avLst/>
          </a:prstGeom>
          <a:gradFill flip="none" rotWithShape="0">
            <a:gsLst>
              <a:gs pos="0">
                <a:srgbClr val="FFFF66"/>
              </a:gs>
              <a:gs pos="30000">
                <a:srgbClr val="FFFF66"/>
              </a:gs>
              <a:gs pos="70000">
                <a:srgbClr val="FF9900"/>
              </a:gs>
              <a:gs pos="100000">
                <a:srgbClr val="F09510"/>
              </a:gs>
            </a:gsLst>
            <a:lin ang="16200000" scaled="0"/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u="none" dirty="0">
                <a:solidFill>
                  <a:schemeClr val="tx1"/>
                </a:solidFill>
              </a:rPr>
              <a:t>Отель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4679950" y="1439863"/>
            <a:ext cx="2130425" cy="822325"/>
          </a:xfrm>
          <a:prstGeom prst="roundRect">
            <a:avLst/>
          </a:prstGeom>
          <a:gradFill flip="none" rotWithShape="0">
            <a:gsLst>
              <a:gs pos="0">
                <a:srgbClr val="FFFF66"/>
              </a:gs>
              <a:gs pos="30000">
                <a:srgbClr val="FFFF66"/>
              </a:gs>
              <a:gs pos="70000">
                <a:srgbClr val="FF9900"/>
              </a:gs>
              <a:gs pos="100000">
                <a:srgbClr val="F09510"/>
              </a:gs>
            </a:gsLst>
            <a:lin ang="16200000" scaled="0"/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u="none" dirty="0">
                <a:solidFill>
                  <a:schemeClr val="tx1"/>
                </a:solidFill>
              </a:rPr>
              <a:t>Учет услуг, в т.ч. туризм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144463" y="2376488"/>
            <a:ext cx="2128837" cy="820737"/>
          </a:xfrm>
          <a:prstGeom prst="roundRect">
            <a:avLst/>
          </a:prstGeom>
          <a:gradFill flip="none" rotWithShape="0">
            <a:gsLst>
              <a:gs pos="0">
                <a:srgbClr val="FFFF66"/>
              </a:gs>
              <a:gs pos="30000">
                <a:srgbClr val="FFFF66"/>
              </a:gs>
              <a:gs pos="70000">
                <a:srgbClr val="FF9900"/>
              </a:gs>
              <a:gs pos="100000">
                <a:srgbClr val="F09510"/>
              </a:gs>
            </a:gsLst>
            <a:lin ang="16200000" scaled="0"/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u="none" dirty="0">
                <a:solidFill>
                  <a:schemeClr val="tx1"/>
                </a:solidFill>
              </a:rPr>
              <a:t>Учет лесорубочных билетов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144463" y="3311525"/>
            <a:ext cx="2128837" cy="822325"/>
          </a:xfrm>
          <a:prstGeom prst="roundRect">
            <a:avLst/>
          </a:prstGeom>
          <a:gradFill flip="none" rotWithShape="0">
            <a:gsLst>
              <a:gs pos="0">
                <a:srgbClr val="FFFF66"/>
              </a:gs>
              <a:gs pos="30000">
                <a:srgbClr val="FFFF66"/>
              </a:gs>
              <a:gs pos="70000">
                <a:srgbClr val="FF9900"/>
              </a:gs>
              <a:gs pos="100000">
                <a:srgbClr val="F09510"/>
              </a:gs>
            </a:gsLst>
            <a:lin ang="16200000" scaled="0"/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u="none" dirty="0">
                <a:solidFill>
                  <a:schemeClr val="tx1"/>
                </a:solidFill>
              </a:rPr>
              <a:t>Учет ОС и НМА</a:t>
            </a: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144463" y="4248150"/>
            <a:ext cx="2128837" cy="820738"/>
          </a:xfrm>
          <a:prstGeom prst="roundRect">
            <a:avLst/>
          </a:prstGeom>
          <a:gradFill flip="none" rotWithShape="0">
            <a:gsLst>
              <a:gs pos="0">
                <a:srgbClr val="FFFF66"/>
              </a:gs>
              <a:gs pos="30000">
                <a:srgbClr val="FFFF66"/>
              </a:gs>
              <a:gs pos="70000">
                <a:srgbClr val="FF9900"/>
              </a:gs>
              <a:gs pos="100000">
                <a:srgbClr val="F09510"/>
              </a:gs>
            </a:gsLst>
            <a:lin ang="16200000" scaled="0"/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u="none" dirty="0">
                <a:solidFill>
                  <a:schemeClr val="tx1"/>
                </a:solidFill>
              </a:rPr>
              <a:t>Учет работы автотранспорта</a:t>
            </a: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144463" y="5184775"/>
            <a:ext cx="2128837" cy="820738"/>
          </a:xfrm>
          <a:prstGeom prst="roundRect">
            <a:avLst/>
          </a:prstGeom>
          <a:gradFill flip="none" rotWithShape="0">
            <a:gsLst>
              <a:gs pos="0">
                <a:srgbClr val="FFFF66"/>
              </a:gs>
              <a:gs pos="30000">
                <a:srgbClr val="FFFF66"/>
              </a:gs>
              <a:gs pos="70000">
                <a:srgbClr val="FF9900"/>
              </a:gs>
              <a:gs pos="100000">
                <a:srgbClr val="F09510"/>
              </a:gs>
            </a:gsLst>
            <a:lin ang="16200000" scaled="0"/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u="none" dirty="0">
                <a:solidFill>
                  <a:schemeClr val="tx1"/>
                </a:solidFill>
              </a:rPr>
              <a:t>Учет расчетов с покупателями и поставщиками</a:t>
            </a: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2411413" y="5184775"/>
            <a:ext cx="2130425" cy="820738"/>
          </a:xfrm>
          <a:prstGeom prst="roundRect">
            <a:avLst/>
          </a:prstGeom>
          <a:gradFill flip="none" rotWithShape="0">
            <a:gsLst>
              <a:gs pos="0">
                <a:srgbClr val="FFFF66"/>
              </a:gs>
              <a:gs pos="30000">
                <a:srgbClr val="FFFF66"/>
              </a:gs>
              <a:gs pos="70000">
                <a:srgbClr val="FF9900"/>
              </a:gs>
              <a:gs pos="100000">
                <a:srgbClr val="F09510"/>
              </a:gs>
            </a:gsLst>
            <a:lin ang="16200000" scaled="0"/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u="none" dirty="0">
                <a:solidFill>
                  <a:schemeClr val="tx1"/>
                </a:solidFill>
              </a:rPr>
              <a:t>Учет кассовых операций</a:t>
            </a: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2411413" y="1439863"/>
            <a:ext cx="2130425" cy="822325"/>
          </a:xfrm>
          <a:prstGeom prst="roundRect">
            <a:avLst/>
          </a:prstGeom>
          <a:gradFill flip="none" rotWithShape="0">
            <a:gsLst>
              <a:gs pos="0">
                <a:srgbClr val="FFFF66"/>
              </a:gs>
              <a:gs pos="30000">
                <a:srgbClr val="FFFF66"/>
              </a:gs>
              <a:gs pos="70000">
                <a:srgbClr val="FF9900"/>
              </a:gs>
              <a:gs pos="100000">
                <a:srgbClr val="F09510"/>
              </a:gs>
            </a:gsLst>
            <a:lin ang="16200000" scaled="0"/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u="none" dirty="0">
                <a:solidFill>
                  <a:schemeClr val="tx1"/>
                </a:solidFill>
              </a:rPr>
              <a:t>Розничная торговля</a:t>
            </a:r>
          </a:p>
        </p:txBody>
      </p:sp>
      <p:sp>
        <p:nvSpPr>
          <p:cNvPr id="54" name="Двойная стрелка влево/вправо 53"/>
          <p:cNvSpPr/>
          <p:nvPr/>
        </p:nvSpPr>
        <p:spPr>
          <a:xfrm rot="19922608">
            <a:off x="4900613" y="2720975"/>
            <a:ext cx="1347787" cy="500063"/>
          </a:xfrm>
          <a:prstGeom prst="leftRightArrow">
            <a:avLst/>
          </a:prstGeom>
          <a:gradFill>
            <a:lin ang="84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5" name="Двойная стрелка влево/вправо 54"/>
          <p:cNvSpPr/>
          <p:nvPr/>
        </p:nvSpPr>
        <p:spPr>
          <a:xfrm rot="1729307">
            <a:off x="2687638" y="2724150"/>
            <a:ext cx="1347787" cy="500063"/>
          </a:xfrm>
          <a:prstGeom prst="leftRightArrow">
            <a:avLst/>
          </a:prstGeom>
          <a:gradFill>
            <a:lin ang="84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6" name="Двойная стрелка влево/вправо 55"/>
          <p:cNvSpPr/>
          <p:nvPr/>
        </p:nvSpPr>
        <p:spPr>
          <a:xfrm rot="1729307">
            <a:off x="4908550" y="4156075"/>
            <a:ext cx="1347788" cy="500063"/>
          </a:xfrm>
          <a:prstGeom prst="leftRightArrow">
            <a:avLst/>
          </a:prstGeom>
          <a:gradFill>
            <a:lin ang="84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7" name="Двойная стрелка влево/вправо 56"/>
          <p:cNvSpPr/>
          <p:nvPr/>
        </p:nvSpPr>
        <p:spPr>
          <a:xfrm rot="19922608">
            <a:off x="2674938" y="4164013"/>
            <a:ext cx="1347787" cy="500062"/>
          </a:xfrm>
          <a:prstGeom prst="leftRightArrow">
            <a:avLst/>
          </a:prstGeom>
          <a:gradFill>
            <a:lin ang="84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8" name="Picture 8" descr="\\Serv2\Отдел продаж\Семинары\Семинар_Гродно 29.03.12\Преимущества\1cf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49B"/>
              </a:clrFrom>
              <a:clrTo>
                <a:srgbClr val="FEF49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00" y="6134134"/>
            <a:ext cx="1281112" cy="8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34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34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52" name="Рисунок 51" descr="Logo TZ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372" y="304800"/>
            <a:ext cx="731076" cy="7366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74725" y="654050"/>
            <a:ext cx="7734560" cy="584200"/>
          </a:xfrm>
        </p:spPr>
        <p:txBody>
          <a:bodyPr/>
          <a:lstStyle/>
          <a:p>
            <a:pPr algn="ctr"/>
            <a:r>
              <a:rPr lang="ru-RU" sz="1800" dirty="0" smtClean="0">
                <a:latin typeface="Tahoma" pitchFamily="34" charset="0"/>
                <a:cs typeface="Tahoma" pitchFamily="34" charset="0"/>
              </a:rPr>
              <a:t>Функциональные возможности «</a:t>
            </a:r>
            <a:r>
              <a:rPr lang="ru-RU" sz="1800" dirty="0" err="1" smtClean="0">
                <a:latin typeface="Tahoma" pitchFamily="34" charset="0"/>
                <a:cs typeface="Tahoma" pitchFamily="34" charset="0"/>
              </a:rPr>
              <a:t>СофтСервис:Сводный</a:t>
            </a:r>
            <a:r>
              <a:rPr lang="ru-RU" sz="1800" dirty="0" smtClean="0">
                <a:latin typeface="Tahoma" pitchFamily="34" charset="0"/>
                <a:cs typeface="Tahoma" pitchFamily="34" charset="0"/>
              </a:rPr>
              <a:t> учет»</a:t>
            </a:r>
            <a:endParaRPr lang="ru-RU" sz="18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" name="Picture 8" descr="\\Serv2\Отдел продаж\Семинары\Семинар_Гродно 29.03.12\Преимущества\1cf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49B"/>
              </a:clrFrom>
              <a:clrTo>
                <a:srgbClr val="FEF49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00" y="6134134"/>
            <a:ext cx="1281112" cy="8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81072" y="981932"/>
            <a:ext cx="7181850" cy="5673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34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34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52" name="Рисунок 51" descr="Logo TZ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372" y="304800"/>
            <a:ext cx="731076" cy="736600"/>
          </a:xfrm>
          <a:prstGeom prst="rect">
            <a:avLst/>
          </a:prstGeom>
        </p:spPr>
      </p:pic>
      <p:pic>
        <p:nvPicPr>
          <p:cNvPr id="8" name="Picture 8" descr="\\Serv2\Отдел продаж\Семинары\Семинар_Гродно 29.03.12\Преимущества\1cf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49B"/>
              </a:clrFrom>
              <a:clrTo>
                <a:srgbClr val="FEF49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00" y="6134134"/>
            <a:ext cx="1281112" cy="8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1309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1677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1857356" y="4576272"/>
            <a:ext cx="1500198" cy="1500198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 rot="16200000">
            <a:off x="6876754" y="1273519"/>
            <a:ext cx="1500197" cy="1500198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 rot="16200000">
            <a:off x="5000628" y="2368088"/>
            <a:ext cx="1500198" cy="1500198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 rot="16200000">
            <a:off x="3357554" y="3294652"/>
            <a:ext cx="1643074" cy="1500198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0430" y="3580404"/>
            <a:ext cx="1106197" cy="1042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70" y="4862024"/>
            <a:ext cx="878895" cy="82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42" y="2582404"/>
            <a:ext cx="1052511" cy="92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1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67251" y="1373539"/>
            <a:ext cx="126682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1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6879" y="5887289"/>
            <a:ext cx="1047749" cy="435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7407791" y="2465939"/>
            <a:ext cx="5405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n-lt"/>
              </a:rPr>
              <a:t>МЛХ</a:t>
            </a:r>
            <a:endParaRPr lang="ru-RU" sz="1400" dirty="0"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00694" y="3511098"/>
            <a:ext cx="6268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+mn-lt"/>
              </a:rPr>
              <a:t>ПЛХО</a:t>
            </a:r>
            <a:endParaRPr lang="ru-RU" sz="1400" b="1" dirty="0"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87189" y="4558511"/>
            <a:ext cx="7137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+mn-lt"/>
              </a:rPr>
              <a:t>Лесхоз</a:t>
            </a:r>
            <a:endParaRPr lang="ru-RU" sz="1400" b="1" dirty="0"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00232" y="5790718"/>
            <a:ext cx="11673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+mn-lt"/>
              </a:rPr>
              <a:t>Лесничество</a:t>
            </a:r>
            <a:endParaRPr lang="ru-RU" sz="1400" b="1" dirty="0"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4496" y="6315917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n-lt"/>
              </a:rPr>
              <a:t>КПК</a:t>
            </a:r>
            <a:endParaRPr lang="ru-RU" sz="1400" b="1" dirty="0">
              <a:latin typeface="+mn-lt"/>
            </a:endParaRPr>
          </a:p>
        </p:txBody>
      </p:sp>
      <p:sp>
        <p:nvSpPr>
          <p:cNvPr id="25" name="Штриховая стрелка вправо 24"/>
          <p:cNvSpPr/>
          <p:nvPr/>
        </p:nvSpPr>
        <p:spPr bwMode="auto">
          <a:xfrm rot="19446671">
            <a:off x="6250798" y="2131157"/>
            <a:ext cx="642942" cy="571504"/>
          </a:xfrm>
          <a:prstGeom prst="stripedRightArrow">
            <a:avLst/>
          </a:prstGeom>
          <a:solidFill>
            <a:srgbClr val="82D200"/>
          </a:solidFill>
          <a:ln>
            <a:solidFill>
              <a:schemeClr val="tx1"/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26" name="Стрелка вправо 25"/>
          <p:cNvSpPr/>
          <p:nvPr/>
        </p:nvSpPr>
        <p:spPr bwMode="auto">
          <a:xfrm rot="19065989">
            <a:off x="3214678" y="4435528"/>
            <a:ext cx="428628" cy="428628"/>
          </a:xfrm>
          <a:prstGeom prst="rightArrow">
            <a:avLst/>
          </a:prstGeom>
          <a:solidFill>
            <a:srgbClr val="82D200"/>
          </a:solidFill>
          <a:ln>
            <a:solidFill>
              <a:schemeClr val="tx1"/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27" name="Стрелка вправо 26"/>
          <p:cNvSpPr/>
          <p:nvPr/>
        </p:nvSpPr>
        <p:spPr bwMode="auto">
          <a:xfrm rot="19065989">
            <a:off x="4645792" y="3264658"/>
            <a:ext cx="532834" cy="526403"/>
          </a:xfrm>
          <a:prstGeom prst="rightArrow">
            <a:avLst/>
          </a:prstGeom>
          <a:solidFill>
            <a:srgbClr val="82D200"/>
          </a:solidFill>
          <a:ln>
            <a:solidFill>
              <a:schemeClr val="tx1"/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28" name="Стрелка вправо 27"/>
          <p:cNvSpPr/>
          <p:nvPr/>
        </p:nvSpPr>
        <p:spPr bwMode="auto">
          <a:xfrm rot="19065989">
            <a:off x="1583020" y="5745096"/>
            <a:ext cx="428628" cy="344132"/>
          </a:xfrm>
          <a:prstGeom prst="rightArrow">
            <a:avLst/>
          </a:prstGeom>
          <a:solidFill>
            <a:srgbClr val="82D200"/>
          </a:solidFill>
          <a:ln>
            <a:solidFill>
              <a:schemeClr val="tx1"/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29" name="Прямоугольная выноска 28"/>
          <p:cNvSpPr/>
          <p:nvPr/>
        </p:nvSpPr>
        <p:spPr bwMode="auto">
          <a:xfrm>
            <a:off x="1282262" y="1392794"/>
            <a:ext cx="3138878" cy="584775"/>
          </a:xfrm>
          <a:prstGeom prst="wedgeRectCallout">
            <a:avLst>
              <a:gd name="adj1" fmla="val 143296"/>
              <a:gd name="adj2" fmla="val -12546"/>
            </a:avLst>
          </a:prstGeom>
          <a:noFill/>
          <a:ln w="12699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u="none" dirty="0" smtClean="0">
                <a:solidFill>
                  <a:schemeClr val="tx1"/>
                </a:solidFill>
              </a:rPr>
              <a:t>«</a:t>
            </a:r>
            <a:r>
              <a:rPr lang="ru-RU" u="none" dirty="0" err="1" smtClean="0">
                <a:solidFill>
                  <a:schemeClr val="tx1"/>
                </a:solidFill>
              </a:rPr>
              <a:t>СофтСервис</a:t>
            </a:r>
            <a:r>
              <a:rPr lang="ru-RU" u="none" dirty="0" smtClean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ru-RU" u="none" dirty="0" smtClean="0">
                <a:solidFill>
                  <a:schemeClr val="tx1"/>
                </a:solidFill>
              </a:rPr>
              <a:t>Сводный учет»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Прямоугольная выноска 29"/>
          <p:cNvSpPr/>
          <p:nvPr/>
        </p:nvSpPr>
        <p:spPr bwMode="auto">
          <a:xfrm>
            <a:off x="656897" y="2291428"/>
            <a:ext cx="3138878" cy="584775"/>
          </a:xfrm>
          <a:prstGeom prst="wedgeRectCallout">
            <a:avLst>
              <a:gd name="adj1" fmla="val 91730"/>
              <a:gd name="adj2" fmla="val 80915"/>
            </a:avLst>
          </a:prstGeom>
          <a:noFill/>
          <a:ln w="12699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u="none" dirty="0" smtClean="0">
                <a:solidFill>
                  <a:schemeClr val="tx1"/>
                </a:solidFill>
              </a:rPr>
              <a:t>«</a:t>
            </a:r>
            <a:r>
              <a:rPr lang="ru-RU" u="none" dirty="0" err="1" smtClean="0">
                <a:solidFill>
                  <a:schemeClr val="tx1"/>
                </a:solidFill>
              </a:rPr>
              <a:t>СофтСервис</a:t>
            </a:r>
            <a:r>
              <a:rPr lang="ru-RU" u="none" dirty="0" smtClean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ru-RU" u="none" dirty="0" smtClean="0">
                <a:solidFill>
                  <a:schemeClr val="tx1"/>
                </a:solidFill>
              </a:rPr>
              <a:t>Сводный учет»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Прямоугольная выноска 30"/>
          <p:cNvSpPr/>
          <p:nvPr/>
        </p:nvSpPr>
        <p:spPr bwMode="auto">
          <a:xfrm>
            <a:off x="136636" y="3221603"/>
            <a:ext cx="3138878" cy="584775"/>
          </a:xfrm>
          <a:prstGeom prst="wedgeRectCallout">
            <a:avLst>
              <a:gd name="adj1" fmla="val 56907"/>
              <a:gd name="adj2" fmla="val 120457"/>
            </a:avLst>
          </a:prstGeom>
          <a:noFill/>
          <a:ln w="12699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u="none" dirty="0" smtClean="0">
                <a:solidFill>
                  <a:schemeClr val="tx1"/>
                </a:solidFill>
              </a:rPr>
              <a:t>«</a:t>
            </a:r>
            <a:r>
              <a:rPr lang="ru-RU" u="none" dirty="0" err="1" smtClean="0">
                <a:solidFill>
                  <a:schemeClr val="tx1"/>
                </a:solidFill>
              </a:rPr>
              <a:t>СофтСервис</a:t>
            </a:r>
            <a:r>
              <a:rPr lang="ru-RU" u="none" dirty="0" smtClean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ru-RU" u="none" dirty="0" smtClean="0">
                <a:solidFill>
                  <a:schemeClr val="tx1"/>
                </a:solidFill>
              </a:rPr>
              <a:t>Лесное хозяйство»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Прямоугольная выноска 31"/>
          <p:cNvSpPr/>
          <p:nvPr/>
        </p:nvSpPr>
        <p:spPr bwMode="auto">
          <a:xfrm>
            <a:off x="5218397" y="4551153"/>
            <a:ext cx="3138878" cy="584775"/>
          </a:xfrm>
          <a:prstGeom prst="wedgeRectCallout">
            <a:avLst>
              <a:gd name="adj1" fmla="val 652"/>
              <a:gd name="adj2" fmla="val -359432"/>
            </a:avLst>
          </a:prstGeom>
          <a:noFill/>
          <a:ln w="12699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u="none" dirty="0" smtClean="0">
                <a:solidFill>
                  <a:schemeClr val="tx1"/>
                </a:solidFill>
              </a:rPr>
              <a:t>Модуль обмена данными</a:t>
            </a:r>
          </a:p>
          <a:p>
            <a:pPr algn="ctr"/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charset="0"/>
            </a:endParaRPr>
          </a:p>
        </p:txBody>
      </p:sp>
      <p:sp>
        <p:nvSpPr>
          <p:cNvPr id="33" name="Прямоугольная выноска 32"/>
          <p:cNvSpPr/>
          <p:nvPr/>
        </p:nvSpPr>
        <p:spPr bwMode="auto">
          <a:xfrm>
            <a:off x="5218397" y="4551153"/>
            <a:ext cx="3138878" cy="584775"/>
          </a:xfrm>
          <a:prstGeom prst="wedgeRectCallout">
            <a:avLst>
              <a:gd name="adj1" fmla="val -57610"/>
              <a:gd name="adj2" fmla="val -176104"/>
            </a:avLst>
          </a:prstGeom>
          <a:noFill/>
          <a:ln w="12699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dirty="0" smtClean="0"/>
              <a:t> </a:t>
            </a:r>
          </a:p>
          <a:p>
            <a:pPr algn="ctr"/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charset="0"/>
            </a:endParaRPr>
          </a:p>
        </p:txBody>
      </p:sp>
      <p:sp>
        <p:nvSpPr>
          <p:cNvPr id="34" name="Прямоугольная выноска 33"/>
          <p:cNvSpPr/>
          <p:nvPr/>
        </p:nvSpPr>
        <p:spPr bwMode="auto">
          <a:xfrm>
            <a:off x="136636" y="3221603"/>
            <a:ext cx="3138878" cy="584775"/>
          </a:xfrm>
          <a:prstGeom prst="wedgeRectCallout">
            <a:avLst>
              <a:gd name="adj1" fmla="val -17"/>
              <a:gd name="adj2" fmla="val 204931"/>
            </a:avLst>
          </a:prstGeom>
          <a:noFill/>
          <a:ln w="12699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</a:p>
        </p:txBody>
      </p:sp>
      <p:sp>
        <p:nvSpPr>
          <p:cNvPr id="35" name="Прямоугольная выноска 34"/>
          <p:cNvSpPr/>
          <p:nvPr/>
        </p:nvSpPr>
        <p:spPr bwMode="auto">
          <a:xfrm>
            <a:off x="3746939" y="5791392"/>
            <a:ext cx="3138878" cy="584775"/>
          </a:xfrm>
          <a:prstGeom prst="wedgeRectCallout">
            <a:avLst>
              <a:gd name="adj1" fmla="val -116207"/>
              <a:gd name="adj2" fmla="val 28793"/>
            </a:avLst>
          </a:prstGeom>
          <a:noFill/>
          <a:ln w="12699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u="none" dirty="0" smtClean="0">
                <a:solidFill>
                  <a:schemeClr val="tx1"/>
                </a:solidFill>
              </a:rPr>
              <a:t>«</a:t>
            </a:r>
            <a:r>
              <a:rPr lang="ru-RU" u="none" dirty="0" err="1" smtClean="0">
                <a:solidFill>
                  <a:schemeClr val="tx1"/>
                </a:solidFill>
              </a:rPr>
              <a:t>СофтСервис</a:t>
            </a:r>
            <a:r>
              <a:rPr lang="ru-RU" u="none" dirty="0" smtClean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ru-RU" u="none" dirty="0" smtClean="0">
                <a:solidFill>
                  <a:schemeClr val="tx1"/>
                </a:solidFill>
              </a:rPr>
              <a:t>Лесозаготовка»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Заголовок 1"/>
          <p:cNvSpPr>
            <a:spLocks noGrp="1"/>
          </p:cNvSpPr>
          <p:nvPr>
            <p:ph type="title"/>
          </p:nvPr>
        </p:nvSpPr>
        <p:spPr>
          <a:xfrm>
            <a:off x="974725" y="727620"/>
            <a:ext cx="8002588" cy="426624"/>
          </a:xfrm>
        </p:spPr>
        <p:txBody>
          <a:bodyPr/>
          <a:lstStyle/>
          <a:p>
            <a:pPr algn="ctr"/>
            <a:r>
              <a:rPr lang="ru-RU" sz="1800" dirty="0" smtClean="0">
                <a:latin typeface="Tahoma" pitchFamily="34" charset="0"/>
                <a:cs typeface="Tahoma" pitchFamily="34" charset="0"/>
              </a:rPr>
              <a:t>Программное обеспечение</a:t>
            </a:r>
            <a:r>
              <a:rPr lang="en-US" sz="18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1800" dirty="0" smtClean="0">
                <a:latin typeface="Tahoma" pitchFamily="34" charset="0"/>
                <a:cs typeface="Tahoma" pitchFamily="34" charset="0"/>
              </a:rPr>
              <a:t>в системе учета финансово-хозяйственной деятельности министерства лесного хозяйства</a:t>
            </a:r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16100" y="4625975"/>
            <a:ext cx="6870700" cy="1400175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ООО «СОФТСЕРВИС» </a:t>
            </a:r>
            <a:br>
              <a:rPr lang="ru-RU" sz="32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</a:br>
            <a:r>
              <a:rPr lang="en-US" sz="18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e-mail</a:t>
            </a:r>
            <a:r>
              <a:rPr lang="ru-RU" sz="18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:</a:t>
            </a:r>
            <a:r>
              <a:rPr lang="en-US" sz="18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8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support@softservice.by</a:t>
            </a:r>
            <a:r>
              <a:rPr lang="ru-RU" sz="4800" dirty="0" smtClean="0">
                <a:solidFill>
                  <a:srgbClr val="FF0000"/>
                </a:solidFill>
                <a:latin typeface="Arial" charset="0"/>
              </a:rPr>
              <a:t/>
            </a:r>
            <a:br>
              <a:rPr lang="ru-RU" sz="4800" dirty="0" smtClean="0">
                <a:solidFill>
                  <a:srgbClr val="FF0000"/>
                </a:solidFill>
                <a:latin typeface="Arial" charset="0"/>
              </a:rPr>
            </a:br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www.softservice.by</a:t>
            </a:r>
            <a:br>
              <a:rPr lang="en-US" sz="2000" dirty="0" smtClean="0">
                <a:solidFill>
                  <a:srgbClr val="FF0000"/>
                </a:solidFill>
                <a:latin typeface="Arial" charset="0"/>
              </a:rPr>
            </a:br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8-0152-48-50-65</a:t>
            </a:r>
            <a:endParaRPr lang="ru-RU" sz="48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14500" y="905169"/>
            <a:ext cx="713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u="none" dirty="0" smtClean="0">
                <a:ln>
                  <a:solidFill>
                    <a:schemeClr val="tx1"/>
                  </a:solidFill>
                </a:ln>
              </a:rPr>
              <a:t>Спасибо за внимание!</a:t>
            </a:r>
          </a:p>
          <a:p>
            <a:pPr algn="ctr"/>
            <a:r>
              <a:rPr lang="ru-RU" sz="2800" u="none" dirty="0" smtClean="0">
                <a:ln>
                  <a:solidFill>
                    <a:schemeClr val="tx1"/>
                  </a:solidFill>
                </a:ln>
              </a:rPr>
              <a:t>Будем рады сотрудничеству с Вами!</a:t>
            </a:r>
            <a:endParaRPr lang="ru-RU" sz="2800" u="none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6" name="Picture 8" descr="\\Serv2\Отдел продаж\Семинары\Семинар_Гродно 29.03.12\Преимущества\1cf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49B"/>
              </a:clrFrom>
              <a:clrTo>
                <a:srgbClr val="FEF49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52400" y="-63858"/>
            <a:ext cx="1879600" cy="1270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34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34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52" name="Рисунок 51" descr="Logo TZ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372" y="304800"/>
            <a:ext cx="731076" cy="736600"/>
          </a:xfrm>
          <a:prstGeom prst="rect">
            <a:avLst/>
          </a:prstGeom>
        </p:spPr>
      </p:pic>
      <p:pic>
        <p:nvPicPr>
          <p:cNvPr id="8" name="Picture 8" descr="\\Serv2\Отдел продаж\Семинары\Семинар_Гродно 29.03.12\Преимущества\1cf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49B"/>
              </a:clrFrom>
              <a:clrTo>
                <a:srgbClr val="FEF49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00" y="6134134"/>
            <a:ext cx="1281112" cy="8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2363760" y="1650670"/>
          <a:ext cx="5019675" cy="4940135"/>
        </p:xfrm>
        <a:graphic>
          <a:graphicData uri="http://schemas.openxmlformats.org/presentationml/2006/ole">
            <p:oleObj spid="_x0000_s7171" name="Visio" r:id="rId5" imgW="5300048" imgH="5293510" progId="Visio.Drawing.11">
              <p:embed/>
            </p:oleObj>
          </a:graphicData>
        </a:graphic>
      </p:graphicFrame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104900" y="627888"/>
            <a:ext cx="7581900" cy="438896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ahoma" pitchFamily="34" charset="0"/>
                <a:cs typeface="Tahoma" pitchFamily="34" charset="0"/>
              </a:rPr>
              <a:t>Иерархическая структура министерства</a:t>
            </a:r>
            <a:endParaRPr lang="ru-RU" sz="20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34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34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52" name="Рисунок 51" descr="Logo TZ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372" y="304800"/>
            <a:ext cx="731076" cy="736600"/>
          </a:xfrm>
          <a:prstGeom prst="rect">
            <a:avLst/>
          </a:prstGeom>
        </p:spPr>
      </p:pic>
      <p:pic>
        <p:nvPicPr>
          <p:cNvPr id="8" name="Picture 8" descr="\\Serv2\Отдел продаж\Семинары\Семинар_Гродно 29.03.12\Преимущества\1cf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49B"/>
              </a:clrFrom>
              <a:clrTo>
                <a:srgbClr val="FEF49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00" y="6134134"/>
            <a:ext cx="1281112" cy="8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1663908" y="1064302"/>
          <a:ext cx="5584617" cy="5526503"/>
        </p:xfrm>
        <a:graphic>
          <a:graphicData uri="http://schemas.openxmlformats.org/presentationml/2006/ole">
            <p:oleObj spid="_x0000_s41986" name="Visio" r:id="rId5" imgW="5300048" imgH="5293510" progId="Visio.Drawing.11">
              <p:embed/>
            </p:oleObj>
          </a:graphicData>
        </a:graphic>
      </p:graphicFrame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104900" y="627888"/>
            <a:ext cx="7581900" cy="438896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latin typeface="Tahoma" pitchFamily="34" charset="0"/>
                <a:cs typeface="Tahoma" pitchFamily="34" charset="0"/>
              </a:rPr>
              <a:t>Автоматизация предприятий нижнего уровня иерархии</a:t>
            </a:r>
            <a:endParaRPr lang="ru-RU" sz="18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34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34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52" name="Рисунок 51" descr="Logo TZ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372" y="304800"/>
            <a:ext cx="731076" cy="736600"/>
          </a:xfrm>
          <a:prstGeom prst="rect">
            <a:avLst/>
          </a:prstGeom>
        </p:spPr>
      </p:pic>
      <p:pic>
        <p:nvPicPr>
          <p:cNvPr id="8" name="Picture 8" descr="\\Serv2\Отдел продаж\Семинары\Семинар_Гродно 29.03.12\Преимущества\1cf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49B"/>
              </a:clrFrom>
              <a:clrTo>
                <a:srgbClr val="FEF49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00" y="6134134"/>
            <a:ext cx="1281112" cy="8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443201" y="1154243"/>
          <a:ext cx="8229600" cy="5301976"/>
        </p:xfrm>
        <a:graphic>
          <a:graphicData uri="http://schemas.openxmlformats.org/presentationml/2006/ole">
            <p:oleObj spid="_x0000_s43010" name="Visio" r:id="rId5" imgW="8740815" imgH="6746924" progId="Visio.Drawing.11">
              <p:embed/>
            </p:oleObj>
          </a:graphicData>
        </a:graphic>
      </p:graphicFrame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104900" y="717828"/>
            <a:ext cx="7581900" cy="438896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latin typeface="Tahoma" pitchFamily="34" charset="0"/>
                <a:cs typeface="Tahoma" pitchFamily="34" charset="0"/>
              </a:rPr>
              <a:t>Сводные данные на уровне концерна</a:t>
            </a:r>
            <a:endParaRPr lang="ru-RU" sz="18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34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34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52" name="Рисунок 51" descr="Logo TZ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372" y="304800"/>
            <a:ext cx="731076" cy="736600"/>
          </a:xfrm>
          <a:prstGeom prst="rect">
            <a:avLst/>
          </a:prstGeom>
        </p:spPr>
      </p:pic>
      <p:pic>
        <p:nvPicPr>
          <p:cNvPr id="8" name="Picture 8" descr="\\Serv2\Отдел продаж\Семинары\Семинар_Гродно 29.03.12\Преимущества\1cf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49B"/>
              </a:clrFrom>
              <a:clrTo>
                <a:srgbClr val="FEF49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00" y="6134134"/>
            <a:ext cx="1281112" cy="8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449263" y="1274763"/>
          <a:ext cx="8469312" cy="6054725"/>
        </p:xfrm>
        <a:graphic>
          <a:graphicData uri="http://schemas.openxmlformats.org/presentationml/2006/ole">
            <p:oleObj spid="_x0000_s44034" name="Visio" r:id="rId5" imgW="9052946" imgH="7878855" progId="Visio.Drawing.11">
              <p:embed/>
            </p:oleObj>
          </a:graphicData>
        </a:graphic>
      </p:graphicFrame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104900" y="627888"/>
            <a:ext cx="7581900" cy="43889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Модуль управления обменом данными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34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34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52" name="Рисунок 51" descr="Logo TZ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372" y="304800"/>
            <a:ext cx="731076" cy="736600"/>
          </a:xfrm>
          <a:prstGeom prst="rect">
            <a:avLst/>
          </a:prstGeom>
        </p:spPr>
      </p:pic>
      <p:pic>
        <p:nvPicPr>
          <p:cNvPr id="8" name="Picture 8" descr="\\Serv2\Отдел продаж\Семинары\Семинар_Гродно 29.03.12\Преимущества\1cf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49B"/>
              </a:clrFrom>
              <a:clrTo>
                <a:srgbClr val="FEF49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00" y="6134134"/>
            <a:ext cx="1281112" cy="8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104900" y="627888"/>
            <a:ext cx="7581900" cy="438896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latin typeface="Tahoma" pitchFamily="34" charset="0"/>
                <a:cs typeface="Tahoma" pitchFamily="34" charset="0"/>
              </a:rPr>
              <a:t>Консолидация данных на всех уровнях иерархии</a:t>
            </a:r>
            <a:endParaRPr lang="ru-RU" sz="18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9" name="Picture 8" descr="\\Serv2\Отдел продаж\Семинары\Семинар_Гродно 29.03.12\Преимущества\1cf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49B"/>
              </a:clrFrom>
              <a:clrTo>
                <a:srgbClr val="FEF49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00" y="6134134"/>
            <a:ext cx="1281112" cy="8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Object 3"/>
          <p:cNvGraphicFramePr>
            <a:graphicFrameLocks noChangeAspect="1"/>
          </p:cNvGraphicFramePr>
          <p:nvPr/>
        </p:nvGraphicFramePr>
        <p:xfrm>
          <a:off x="1678975" y="1012825"/>
          <a:ext cx="5606243" cy="5552867"/>
        </p:xfrm>
        <a:graphic>
          <a:graphicData uri="http://schemas.openxmlformats.org/presentationml/2006/ole">
            <p:oleObj spid="_x0000_s45059" name="Visio" r:id="rId5" imgW="7211028" imgH="5897206" progId="Visio.Drawing.11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34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34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52" name="Рисунок 51" descr="Logo TZ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372" y="304800"/>
            <a:ext cx="731076" cy="736600"/>
          </a:xfrm>
          <a:prstGeom prst="rect">
            <a:avLst/>
          </a:prstGeom>
        </p:spPr>
      </p:pic>
      <p:pic>
        <p:nvPicPr>
          <p:cNvPr id="8" name="Picture 8" descr="\\Serv2\Отдел продаж\Семинары\Семинар_Гродно 29.03.12\Преимущества\1cf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49B"/>
              </a:clrFrom>
              <a:clrTo>
                <a:srgbClr val="FEF49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00" y="6134134"/>
            <a:ext cx="1281112" cy="8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104900" y="627888"/>
            <a:ext cx="7581900" cy="438896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latin typeface="Tahoma" pitchFamily="34" charset="0"/>
                <a:cs typeface="Tahoma" pitchFamily="34" charset="0"/>
              </a:rPr>
              <a:t>Функциональные характеристики модуля обмена данными</a:t>
            </a:r>
            <a:endParaRPr lang="ru-RU" sz="18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9" name="Picture 8" descr="\\Serv2\Отдел продаж\Семинары\Семинар_Гродно 29.03.12\Преимущества\1cf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49B"/>
              </a:clrFrom>
              <a:clrTo>
                <a:srgbClr val="FEF49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00" y="6134134"/>
            <a:ext cx="1281112" cy="8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39634" y="1394457"/>
            <a:ext cx="84124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0" u="none" dirty="0" smtClean="0">
                <a:solidFill>
                  <a:schemeClr val="tx1"/>
                </a:solidFill>
              </a:rPr>
              <a:t>Функциональные характеристики модуля обмена данными:</a:t>
            </a:r>
            <a:endParaRPr lang="ru-RU" dirty="0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ru-RU" b="0" u="none" dirty="0" smtClean="0">
                <a:solidFill>
                  <a:schemeClr val="tx1"/>
                </a:solidFill>
              </a:rPr>
              <a:t>удаленная настройка периодичности обмена данными между информационными базами системы посредством Web-интерфейса</a:t>
            </a:r>
          </a:p>
          <a:p>
            <a:pPr algn="just">
              <a:buFont typeface="Wingdings" pitchFamily="2" charset="2"/>
              <a:buChar char="Ø"/>
            </a:pPr>
            <a:r>
              <a:rPr lang="ru-RU" b="0" u="none" dirty="0" smtClean="0">
                <a:solidFill>
                  <a:schemeClr val="tx1"/>
                </a:solidFill>
              </a:rPr>
              <a:t>хранение истории работы с настройкой периода хранения, включая журнал ошибок, внутренних событий модуля обмена данными, таких как установка обновления, изменение конфигурации модуля и т.д. </a:t>
            </a:r>
          </a:p>
          <a:p>
            <a:pPr algn="just">
              <a:buFont typeface="Wingdings" pitchFamily="2" charset="2"/>
              <a:buChar char="Ø"/>
            </a:pPr>
            <a:r>
              <a:rPr lang="ru-RU" b="0" u="none" dirty="0" smtClean="0">
                <a:solidFill>
                  <a:schemeClr val="tx1"/>
                </a:solidFill>
              </a:rPr>
              <a:t>добавление или исключение узлов обмена данными без нарушения функциональности системы</a:t>
            </a:r>
          </a:p>
          <a:p>
            <a:pPr algn="just">
              <a:buFont typeface="Wingdings" pitchFamily="2" charset="2"/>
              <a:buChar char="Ø"/>
            </a:pPr>
            <a:r>
              <a:rPr lang="ru-RU" b="0" u="none" dirty="0" smtClean="0">
                <a:solidFill>
                  <a:schemeClr val="tx1"/>
                </a:solidFill>
              </a:rPr>
              <a:t>удобный в использовании </a:t>
            </a:r>
            <a:r>
              <a:rPr lang="ru-RU" b="0" u="none" dirty="0" err="1" smtClean="0">
                <a:solidFill>
                  <a:schemeClr val="tx1"/>
                </a:solidFill>
              </a:rPr>
              <a:t>инсталяционный</a:t>
            </a:r>
            <a:r>
              <a:rPr lang="ru-RU" b="0" u="none" dirty="0" smtClean="0">
                <a:solidFill>
                  <a:schemeClr val="tx1"/>
                </a:solidFill>
              </a:rPr>
              <a:t> пакет, для первичной установки и последующего обновления версий программного продукта.</a:t>
            </a:r>
            <a:endParaRPr lang="ru-RU" b="0" u="non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34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34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52" name="Рисунок 51" descr="Logo TZ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372" y="304800"/>
            <a:ext cx="731076" cy="736600"/>
          </a:xfrm>
          <a:prstGeom prst="rect">
            <a:avLst/>
          </a:prstGeom>
        </p:spPr>
      </p:pic>
      <p:pic>
        <p:nvPicPr>
          <p:cNvPr id="8" name="Picture 8" descr="\\Serv2\Отдел продаж\Семинары\Семинар_Гродно 29.03.12\Преимущества\1cf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49B"/>
              </a:clrFrom>
              <a:clrTo>
                <a:srgbClr val="FEF49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00" y="6134134"/>
            <a:ext cx="1281112" cy="8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104900" y="627888"/>
            <a:ext cx="7859218" cy="438896"/>
          </a:xfrm>
        </p:spPr>
        <p:txBody>
          <a:bodyPr>
            <a:noAutofit/>
          </a:bodyPr>
          <a:lstStyle/>
          <a:p>
            <a:pPr algn="ctr"/>
            <a:r>
              <a:rPr lang="ru-RU" sz="1800" dirty="0" err="1" smtClean="0">
                <a:latin typeface="Tahoma" pitchFamily="34" charset="0"/>
                <a:cs typeface="Tahoma" pitchFamily="34" charset="0"/>
              </a:rPr>
              <a:t>Трехуровневневая</a:t>
            </a:r>
            <a:r>
              <a:rPr lang="ru-RU" sz="1800" dirty="0" smtClean="0">
                <a:latin typeface="Tahoma" pitchFamily="34" charset="0"/>
                <a:cs typeface="Tahoma" pitchFamily="34" charset="0"/>
              </a:rPr>
              <a:t> структура министерства лесного хозяйства</a:t>
            </a:r>
            <a:endParaRPr lang="ru-RU" sz="18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9" name="Picture 8" descr="\\Serv2\Отдел продаж\Семинары\Семинар_Гродно 29.03.12\Преимущества\1cf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49B"/>
              </a:clrFrom>
              <a:clrTo>
                <a:srgbClr val="FEF49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00" y="6134134"/>
            <a:ext cx="1281112" cy="8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7106" name="Object 2"/>
          <p:cNvGraphicFramePr>
            <a:graphicFrameLocks noChangeAspect="1"/>
          </p:cNvGraphicFramePr>
          <p:nvPr/>
        </p:nvGraphicFramePr>
        <p:xfrm>
          <a:off x="2308563" y="1252538"/>
          <a:ext cx="4244975" cy="5122862"/>
        </p:xfrm>
        <a:graphic>
          <a:graphicData uri="http://schemas.openxmlformats.org/presentationml/2006/ole">
            <p:oleObj spid="_x0000_s47106" name="Visio" r:id="rId5" imgW="4492800" imgH="5293440" progId="Visio.Drawing.11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34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34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52" name="Рисунок 51" descr="Logo TZ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372" y="304800"/>
            <a:ext cx="731076" cy="736600"/>
          </a:xfrm>
          <a:prstGeom prst="rect">
            <a:avLst/>
          </a:prstGeom>
        </p:spPr>
      </p:pic>
      <p:pic>
        <p:nvPicPr>
          <p:cNvPr id="8" name="Picture 8" descr="\\Serv2\Отдел продаж\Семинары\Семинар_Гродно 29.03.12\Преимущества\1cf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49B"/>
              </a:clrFrom>
              <a:clrTo>
                <a:srgbClr val="FEF49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00" y="6134134"/>
            <a:ext cx="1281112" cy="8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104899" y="627888"/>
            <a:ext cx="7109711" cy="438896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latin typeface="Tahoma" pitchFamily="34" charset="0"/>
                <a:cs typeface="Tahoma" pitchFamily="34" charset="0"/>
              </a:rPr>
              <a:t>Автоматизированная система учета</a:t>
            </a:r>
            <a:br>
              <a:rPr lang="ru-RU" sz="1800" dirty="0" smtClean="0">
                <a:latin typeface="Tahoma" pitchFamily="34" charset="0"/>
                <a:cs typeface="Tahoma" pitchFamily="34" charset="0"/>
              </a:rPr>
            </a:br>
            <a:r>
              <a:rPr lang="ru-RU" sz="1800" dirty="0" err="1" smtClean="0">
                <a:latin typeface="Tahoma" pitchFamily="34" charset="0"/>
                <a:cs typeface="Tahoma" pitchFamily="34" charset="0"/>
              </a:rPr>
              <a:t>лесопродукции</a:t>
            </a:r>
            <a:endParaRPr lang="ru-RU" sz="1800" dirty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214282" y="1142984"/>
          <a:ext cx="8715404" cy="5359416"/>
        </p:xfrm>
        <a:graphic>
          <a:graphicData uri="http://schemas.openxmlformats.org/presentationml/2006/ole">
            <p:oleObj spid="_x0000_s40962" name="Visio" r:id="rId5" imgW="10103155" imgH="5810579" progId="Visio.Drawing.11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leconf">
  <a:themeElements>
    <a:clrScheme name="whi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whi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699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rgbClr val="008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699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rgbClr val="008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hi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5134</TotalTime>
  <Pages>16</Pages>
  <Words>341</Words>
  <Application>Microsoft Office PowerPoint</Application>
  <PresentationFormat>Экран (4:3)</PresentationFormat>
  <Paragraphs>82</Paragraphs>
  <Slides>15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teleconf</vt:lpstr>
      <vt:lpstr>Visio</vt:lpstr>
      <vt:lpstr>ООО «СОФТСЕРВИС»  </vt:lpstr>
      <vt:lpstr>Иерархическая структура министерства</vt:lpstr>
      <vt:lpstr>Автоматизация предприятий нижнего уровня иерархии</vt:lpstr>
      <vt:lpstr>Сводные данные на уровне концерна</vt:lpstr>
      <vt:lpstr>Модуль управления обменом данными</vt:lpstr>
      <vt:lpstr>Консолидация данных на всех уровнях иерархии</vt:lpstr>
      <vt:lpstr>Функциональные характеристики модуля обмена данными</vt:lpstr>
      <vt:lpstr>Трехуровневневая структура министерства лесного хозяйства</vt:lpstr>
      <vt:lpstr>Автоматизированная система учета лесопродукции</vt:lpstr>
      <vt:lpstr>Схема движения учетных данных по заготовке лесопродукции на этапе  от мастера в лесничество </vt:lpstr>
      <vt:lpstr>Учет лесопродукции в программном продукте СофтСервис:Лесное хозяйство</vt:lpstr>
      <vt:lpstr>Функциональные возможности «Софтсервис:Лесное хозяйство» </vt:lpstr>
      <vt:lpstr>Функциональные возможности «СофтСервис:Сводный учет»</vt:lpstr>
      <vt:lpstr>Программное обеспечение в системе учета финансово-хозяйственной деятельности министерства лесного хозяйства</vt:lpstr>
      <vt:lpstr>ООО «СОФТСЕРВИС»  e-mail: support@softservice.by www.softservice.by 8-0152-48-50-65</vt:lpstr>
    </vt:vector>
  </TitlesOfParts>
  <Company>1C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Кулешов</dc:creator>
  <cp:lastModifiedBy>Slava</cp:lastModifiedBy>
  <cp:revision>277</cp:revision>
  <cp:lastPrinted>1999-06-18T08:35:26Z</cp:lastPrinted>
  <dcterms:created xsi:type="dcterms:W3CDTF">2009-09-21T10:39:37Z</dcterms:created>
  <dcterms:modified xsi:type="dcterms:W3CDTF">2012-05-15T15:01:47Z</dcterms:modified>
</cp:coreProperties>
</file>