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71" r:id="rId15"/>
    <p:sldId id="272" r:id="rId16"/>
    <p:sldId id="273" r:id="rId17"/>
    <p:sldId id="274" r:id="rId18"/>
    <p:sldId id="275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EC72BD-FBF4-432C-A967-FD0561141C8B}">
          <p14:sldIdLst>
            <p14:sldId id="256"/>
            <p14:sldId id="257"/>
            <p14:sldId id="258"/>
            <p14:sldId id="266"/>
            <p14:sldId id="267"/>
            <p14:sldId id="268"/>
            <p14:sldId id="259"/>
            <p14:sldId id="260"/>
            <p14:sldId id="261"/>
            <p14:sldId id="262"/>
            <p14:sldId id="263"/>
            <p14:sldId id="264"/>
            <p14:sldId id="269"/>
            <p14:sldId id="271"/>
            <p14:sldId id="272"/>
            <p14:sldId id="273"/>
            <p14:sldId id="274"/>
            <p14:sldId id="275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E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7A04C-B3C5-4686-A214-3C7FF3FF1B66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69FAB-EE3D-40F7-A621-FBE6A03E3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54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 "Обмен данными между 1С:Управление производственным предприятием 8 и Intermech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rofessional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olution" предназначен для обмена конструкторской и технологической документацией, атрибутами справочной информации 1С.</a:t>
            </a:r>
          </a:p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 представляет собой дополнение к типовому решению "1С:Управление производственным предприятием 8", внешнюю компоненту 1С и модули расширения Intermech Professional Solution.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 о составе изделия (конструкторское представление) ведутся в виде справочников. поддерживаются версии и различные типы спецификаций.</a:t>
            </a:r>
          </a:p>
          <a:p>
            <a:pPr rtl="0"/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 о технологии изготовления изделия (технологическое представление) также ведутся в виде справочника.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 о составе изделия (конструкторское представление) ведутся в виде справочников. поддерживаются версии и различные типы специикаций.</a:t>
            </a:r>
          </a:p>
          <a:p>
            <a:pPr rtl="0"/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 о технологии изготовления изделия (технологическое представление) также ведутся в виде справочника.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 о составе изделия (конструкторское представление) ведутся в виде справочников. поддерживаются версии и различные типы спецификаций.</a:t>
            </a:r>
          </a:p>
          <a:p>
            <a:pPr rtl="0"/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 о технологии изготовления изделия (технологическое представление) также ведутся в виде справочника.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9FAB-EE3D-40F7-A621-FBE6A03E306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sz="quarter"/>
          </p:nvPr>
        </p:nvSpPr>
        <p:spPr>
          <a:xfrm>
            <a:off x="2484438" y="1700213"/>
            <a:ext cx="6264275" cy="27368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051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FF6E69-3743-499A-8AE2-524C575E25E2}" type="datetime1">
              <a:rPr lang="en-US" smtClean="0"/>
              <a:pPr eaLnBrk="1" latinLnBrk="0" hangingPunct="1"/>
              <a:t>5/15/2012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ru-RU" dirty="0" smtClean="0"/>
              <a:t>ЗАО "МиСофт НВП" 220125, г.Минск ул.Шафарнянская,11-31. т.(017) 286-35-76, www.misoft.by</a:t>
            </a:r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1971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0E53D35-4461-48B4-BB35-596D34E9D531}" type="datetime1">
              <a:rPr lang="en-US" smtClean="0"/>
              <a:pPr eaLnBrk="1" latinLnBrk="0" hangingPunct="1"/>
              <a:t>5/15/2012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ru-RU" dirty="0" smtClean="0"/>
              <a:t>ЗАО "МиСофт НВП" 220125, г.Минск ул.Шафарнянская,11-31. т.(017) 286-35-76, www.misoft.by</a:t>
            </a:r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6713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0F37630-411D-440F-8434-0F0AB9849C5B}" type="datetime1">
              <a:rPr lang="en-US" smtClean="0"/>
              <a:pPr eaLnBrk="1" latinLnBrk="0" hangingPunct="1"/>
              <a:t>5/15/2012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ru-RU" dirty="0" smtClean="0"/>
              <a:t>ЗАО "МиСофт НВП" 220125, г.Минск ул.Шафарнянская,11-31. т.(017) 286-35-76, www.misoft.by</a:t>
            </a:r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0774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CCBF767-37AC-422B-B721-FCC8AED09A90}" type="datetime1">
              <a:rPr lang="en-US" smtClean="0"/>
              <a:pPr eaLnBrk="1" latinLnBrk="0" hangingPunct="1"/>
              <a:t>5/15/2012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ru-RU" dirty="0" smtClean="0"/>
              <a:t>ЗАО "МиСофт НВП" 220125, г.Минск ул.Шафарнянская,11-31. т.(017) 286-35-76, www.misoft.by</a:t>
            </a:r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464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337F8F2-DA66-40A5-B7E4-EBCAB809D087}" type="datetime1">
              <a:rPr lang="en-US" smtClean="0"/>
              <a:pPr eaLnBrk="1" latinLnBrk="0" hangingPunct="1"/>
              <a:t>5/15/2012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ru-RU" dirty="0" smtClean="0"/>
              <a:t>ЗАО "МиСофт НВП" 220125, г.Минск ул.Шафарнянская,11-31. т.(017) 286-35-76, www.misoft.by</a:t>
            </a:r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376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3ED7E98-EC6B-4891-8EE6-DE997BA1F537}" type="datetime1">
              <a:rPr lang="en-US" smtClean="0"/>
              <a:pPr eaLnBrk="1" latinLnBrk="0" hangingPunct="1"/>
              <a:t>5/15/2012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ru-RU" dirty="0" smtClean="0"/>
              <a:t>ЗАО "МиСофт НВП" 220125, г.Минск ул.Шафарнянская,11-31. т.(017) 286-35-76, www.misoft.by</a:t>
            </a:r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4969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DA54C1A-44C4-4258-ADB3-9655BC664388}" type="datetime1">
              <a:rPr lang="en-US" smtClean="0"/>
              <a:pPr eaLnBrk="1" latinLnBrk="0" hangingPunct="1"/>
              <a:t>5/15/2012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ru-RU" dirty="0" smtClean="0"/>
              <a:t>ЗАО "МиСофт НВП" 220125, г.Минск ул.Шафарнянская,11-31. т.(017) 286-35-76, www.misoft.by</a:t>
            </a:r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0174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011DB2D-F11E-4B2C-AF0B-82B5550ECEFA}" type="datetime1">
              <a:rPr lang="en-US" smtClean="0"/>
              <a:pPr eaLnBrk="1" latinLnBrk="0" hangingPunct="1"/>
              <a:t>5/15/2012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ru-RU" dirty="0" smtClean="0"/>
              <a:t>ЗАО "МиСофт НВП" 220125, г.Минск ул.Шафарнянская,11-31. т.(017) 286-35-76, www.misoft.by</a:t>
            </a:r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037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9371168-FEDC-4CF0-8456-595710293CC2}" type="datetime1">
              <a:rPr lang="en-US" smtClean="0"/>
              <a:pPr eaLnBrk="1" latinLnBrk="0" hangingPunct="1"/>
              <a:t>5/15/2012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ru-RU" dirty="0" smtClean="0"/>
              <a:t>ЗАО "МиСофт НВП" 220125, г.Минск ул.Шафарнянская,11-31. т.(017) 286-35-76, www.misoft.by</a:t>
            </a:r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1147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2EDC8F9-0B47-44FB-90E6-3D65461E44E2}" type="datetime1">
              <a:rPr lang="en-US" smtClean="0"/>
              <a:pPr eaLnBrk="1" latinLnBrk="0" hangingPunct="1"/>
              <a:t>5/15/2012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ru-RU" dirty="0" smtClean="0"/>
              <a:t>ЗАО "МиСофт НВП" 220125, г.Минск ул.Шафарнянская,11-31. т.(017) 286-35-76, www.misoft.by</a:t>
            </a:r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6163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984776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FE03C825-F0EA-460A-9761-541AFD02F0A5}" type="datetime1">
              <a:rPr lang="en-US" smtClean="0"/>
              <a:pPr eaLnBrk="1" latinLnBrk="0" hangingPunct="1"/>
              <a:t>5/15/2012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ru-RU" dirty="0" smtClean="0">
                <a:solidFill>
                  <a:schemeClr val="tx1">
                    <a:shade val="50000"/>
                  </a:schemeClr>
                </a:solidFill>
              </a:rPr>
              <a:t>ЗАО "МиСофт НВП" 220125, г.Минск ул.Шафарнянская,11-31. т.(017) 286-35-76, www.misoft.by</a:t>
            </a:r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9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628800"/>
            <a:ext cx="8712968" cy="302433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712968" cy="2880319"/>
          </a:xfrm>
          <a:noFill/>
        </p:spPr>
        <p:txBody>
          <a:bodyPr>
            <a:normAutofit fontScale="90000"/>
          </a:bodyPr>
          <a:lstStyle/>
          <a:p>
            <a:r>
              <a:rPr lang="en-US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b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1С:Предприятие 8</a:t>
            </a:r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4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другими системами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ижний колонтитул 2"/>
          <p:cNvSpPr txBox="1">
            <a:spLocks/>
          </p:cNvSpPr>
          <p:nvPr/>
        </p:nvSpPr>
        <p:spPr>
          <a:xfrm>
            <a:off x="179512" y="6519201"/>
            <a:ext cx="8856984" cy="2606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sz="1200" b="1" dirty="0">
                <a:solidFill>
                  <a:srgbClr val="C00000"/>
                </a:solidFill>
              </a:rPr>
              <a:t>, </a:t>
            </a:r>
            <a:r>
              <a:rPr lang="ru-RU" sz="1200" b="1" dirty="0">
                <a:solidFill>
                  <a:srgbClr val="C00000"/>
                </a:solidFill>
              </a:rPr>
              <a:t>ул.Шафарнянская, 11, офис 31. тел. (017) 286-35-76                  </a:t>
            </a:r>
            <a:r>
              <a:rPr lang="en-US" sz="1200" b="1" dirty="0">
                <a:solidFill>
                  <a:srgbClr val="C00000"/>
                </a:solidFill>
              </a:rPr>
              <a:t>          </a:t>
            </a:r>
            <a:r>
              <a:rPr lang="ru-RU" sz="1200" b="1" dirty="0">
                <a:solidFill>
                  <a:srgbClr val="C00000"/>
                </a:solidFill>
              </a:rPr>
              <a:t>  </a:t>
            </a:r>
            <a:r>
              <a:rPr lang="en-US" sz="1200" b="1" dirty="0">
                <a:solidFill>
                  <a:srgbClr val="C00000"/>
                </a:solidFill>
              </a:rPr>
              <a:t>http://</a:t>
            </a:r>
            <a:r>
              <a:rPr lang="ru-RU" sz="1200" b="1" dirty="0">
                <a:solidFill>
                  <a:srgbClr val="C00000"/>
                </a:solidFill>
              </a:rPr>
              <a:t>www.misoft.by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Web-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сервисы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24744"/>
            <a:ext cx="3960440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Средство </a:t>
            </a:r>
            <a:r>
              <a:rPr lang="ru-RU" dirty="0"/>
              <a:t>поддержки </a:t>
            </a:r>
            <a:r>
              <a:rPr lang="ru-RU" b="1" dirty="0"/>
              <a:t>SOA (Service-Oriented Architecture)</a:t>
            </a:r>
            <a:r>
              <a:rPr lang="ru-RU" dirty="0"/>
              <a:t> - сервис-ориентированной </a:t>
            </a:r>
            <a:r>
              <a:rPr lang="ru-RU" dirty="0" smtClean="0"/>
              <a:t>архитектуры. Современный стандарт </a:t>
            </a:r>
            <a:r>
              <a:rPr lang="ru-RU" dirty="0"/>
              <a:t>интеграции приложений и информационных систем.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52736"/>
            <a:ext cx="4716998" cy="54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Внешний источник данных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00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Внешние источники данных</a:t>
            </a:r>
            <a:r>
              <a:rPr lang="ru-RU" dirty="0"/>
              <a:t> - это </a:t>
            </a:r>
            <a:r>
              <a:rPr lang="ru-RU" b="1" dirty="0"/>
              <a:t>прикладные объекты конфигурации</a:t>
            </a:r>
            <a:r>
              <a:rPr lang="ru-RU" dirty="0"/>
              <a:t>. Они позволяют работать с внешними базами данных, не основанными на 1С:Предприятии. Благодаря этим </a:t>
            </a:r>
            <a:r>
              <a:rPr lang="ru-RU" b="1" dirty="0"/>
              <a:t>объектам конфигурации</a:t>
            </a:r>
            <a:r>
              <a:rPr lang="ru-RU" dirty="0"/>
              <a:t> информацию из внешних баз можно использовать внутри прикладного решения так же, как будто бы она хранится в самой информационной </a:t>
            </a:r>
            <a:r>
              <a:rPr lang="ru-RU" dirty="0" smtClean="0"/>
              <a:t>базе</a:t>
            </a:r>
            <a:endParaRPr lang="ru-RU" dirty="0"/>
          </a:p>
          <a:p>
            <a:r>
              <a:rPr lang="ru-RU" dirty="0"/>
              <a:t>Внешний источник может получать данные из </a:t>
            </a:r>
            <a:r>
              <a:rPr lang="ru-RU" b="1" dirty="0"/>
              <a:t>ODBC-источников</a:t>
            </a:r>
            <a:r>
              <a:rPr lang="ru-RU" dirty="0"/>
              <a:t> в операционных системах Windows и Linux, причем при работе с СУБД </a:t>
            </a:r>
            <a:r>
              <a:rPr lang="ru-RU" b="1" dirty="0"/>
              <a:t>Microsoft SQL Server</a:t>
            </a:r>
            <a:r>
              <a:rPr lang="ru-RU" dirty="0"/>
              <a:t>, </a:t>
            </a:r>
            <a:r>
              <a:rPr lang="ru-RU" b="1" dirty="0"/>
              <a:t>IBM DB2</a:t>
            </a:r>
            <a:r>
              <a:rPr lang="ru-RU" dirty="0"/>
              <a:t>, </a:t>
            </a:r>
            <a:r>
              <a:rPr lang="ru-RU" b="1" dirty="0"/>
              <a:t>PostgreSQL</a:t>
            </a:r>
            <a:r>
              <a:rPr lang="ru-RU" dirty="0"/>
              <a:t> и </a:t>
            </a:r>
            <a:r>
              <a:rPr lang="ru-RU" b="1" dirty="0"/>
              <a:t>Oracle Database</a:t>
            </a:r>
            <a:r>
              <a:rPr lang="ru-RU" dirty="0"/>
              <a:t> обеспечиваются полные возможности </a:t>
            </a:r>
            <a:r>
              <a:rPr lang="ru-RU" b="1" dirty="0"/>
              <a:t>языка </a:t>
            </a:r>
            <a:r>
              <a:rPr lang="ru-RU" b="1" dirty="0" smtClean="0"/>
              <a:t>запросов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7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Внешнее соединение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72" y="1844824"/>
            <a:ext cx="5711821" cy="4392488"/>
          </a:xfrm>
          <a:prstGeom prst="rect">
            <a:avLst/>
          </a:prstGeom>
        </p:spPr>
      </p:pic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251520" y="1052736"/>
            <a:ext cx="4824536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Основная </a:t>
            </a:r>
            <a:r>
              <a:rPr lang="ru-RU" dirty="0"/>
              <a:t>задача, решаемая с помощью </a:t>
            </a:r>
            <a:r>
              <a:rPr lang="ru-RU" b="1" dirty="0"/>
              <a:t>внешнего соединения</a:t>
            </a:r>
            <a:r>
              <a:rPr lang="ru-RU" dirty="0"/>
              <a:t> – обеспечение надежного и быстрого программного доступа к данным 1С:Предприятия 8 из внешних приложений, в том числе из приложений, </a:t>
            </a:r>
            <a:r>
              <a:rPr lang="ru-RU" dirty="0" smtClean="0"/>
              <a:t>использующих </a:t>
            </a:r>
            <a:r>
              <a:rPr lang="ru-RU" b="1" dirty="0" err="1" smtClean="0"/>
              <a:t>web</a:t>
            </a:r>
            <a:r>
              <a:rPr lang="ru-RU" b="1" dirty="0" smtClean="0"/>
              <a:t>-расширение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9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Технология внешних компонент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5658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/>
              <a:t>Технология внешних компонентов позволяет создавать программы (</a:t>
            </a:r>
            <a:r>
              <a:rPr lang="ru-RU" b="1" dirty="0"/>
              <a:t>внешние компоненты</a:t>
            </a:r>
            <a:r>
              <a:rPr lang="ru-RU" dirty="0"/>
              <a:t>), которые будут динамически подключаться и тесно взаимодействовать с системой 1С:Предприятие 8, расширяя ее возможности.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Данная </a:t>
            </a:r>
            <a:r>
              <a:rPr lang="ru-RU" dirty="0"/>
              <a:t>технология позволяет подключать к системе 1С:Предприятие 8 различное </a:t>
            </a:r>
            <a:r>
              <a:rPr lang="ru-RU" b="1" dirty="0"/>
              <a:t>торговое оборудование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сканеры </a:t>
            </a:r>
            <a:r>
              <a:rPr lang="ru-RU" dirty="0"/>
              <a:t>штрих-кодов, </a:t>
            </a:r>
            <a:endParaRPr lang="ru-RU" dirty="0" smtClean="0"/>
          </a:p>
          <a:p>
            <a:r>
              <a:rPr lang="ru-RU" dirty="0" smtClean="0"/>
              <a:t>принтеры этикеток,</a:t>
            </a:r>
          </a:p>
          <a:p>
            <a:r>
              <a:rPr lang="ru-RU" dirty="0" smtClean="0"/>
              <a:t>Фискальные регистраторы</a:t>
            </a:r>
          </a:p>
          <a:p>
            <a:r>
              <a:rPr lang="ru-RU" dirty="0" smtClean="0"/>
              <a:t>весы </a:t>
            </a:r>
            <a:r>
              <a:rPr lang="ru-RU" dirty="0"/>
              <a:t>и т.д.</a:t>
            </a:r>
            <a:endParaRPr lang="ru-RU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Интернетом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Работа </a:t>
            </a:r>
            <a:r>
              <a:rPr lang="ru-RU" dirty="0"/>
              <a:t>с Интернетом возможна непосредственно из встроенного языка. Разработчик может выполнять </a:t>
            </a:r>
            <a:r>
              <a:rPr lang="ru-RU" b="1" dirty="0"/>
              <a:t>отправку и прием писем электронной почты</a:t>
            </a:r>
            <a:r>
              <a:rPr lang="ru-RU" dirty="0"/>
              <a:t>, а также осуществлять обмен данными по протоколам </a:t>
            </a:r>
            <a:r>
              <a:rPr lang="ru-RU" b="1" dirty="0"/>
              <a:t>HTTP (HTTPS)</a:t>
            </a:r>
            <a:r>
              <a:rPr lang="ru-RU" dirty="0"/>
              <a:t> и </a:t>
            </a:r>
            <a:r>
              <a:rPr lang="ru-RU" b="1" dirty="0" err="1" smtClean="0"/>
              <a:t>FTP</a:t>
            </a:r>
            <a:endParaRPr lang="ru-RU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Текстовые документы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3312368" cy="53285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Позволяет </a:t>
            </a:r>
            <a:r>
              <a:rPr lang="ru-RU" dirty="0"/>
              <a:t>представлять различную информацию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(</a:t>
            </a:r>
            <a:r>
              <a:rPr lang="ru-RU" dirty="0"/>
              <a:t>в том числе и результаты отчетов)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в </a:t>
            </a:r>
            <a:r>
              <a:rPr lang="ru-RU" dirty="0"/>
              <a:t>виде текстов</a:t>
            </a:r>
            <a:endParaRPr lang="ru-RU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50562"/>
            <a:ext cx="6110111" cy="50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Примеры использования механизмов интеграции в типовых и отраслевых решениях 1С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Распределенные базы данных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Обмен данными между различными конфигурациями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Клиент-банк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Торговое оборудование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Обновление конфигураций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Встроенный почтовый клиент и использование внешних почтовых клиентов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Софт-фон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Факс-коммуникатор</a:t>
            </a:r>
          </a:p>
          <a:p>
            <a:r>
              <a:rPr lang="en-US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SMS-</a:t>
            </a:r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коммуникатор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Хранение файлов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Решение «Фабрика отчетов»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Решение «Консолидация»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Расширение </a:t>
            </a:r>
            <a:r>
              <a:rPr lang="en-US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MS Office 2010</a:t>
            </a:r>
            <a:endParaRPr lang="ru-RU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endParaRPr lang="ru-RU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Примеры реализованные в проектах</a:t>
            </a:r>
            <a:endParaRPr lang="ru-RU" sz="2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72608"/>
          </a:xfrm>
        </p:spPr>
        <p:txBody>
          <a:bodyPr>
            <a:normAutofit/>
          </a:bodyPr>
          <a:lstStyle/>
          <a:p>
            <a:endParaRPr lang="ru-RU" sz="1050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Обмен данными с </a:t>
            </a:r>
            <a:r>
              <a:rPr lang="en-US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Windchill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Обмен данными с </a:t>
            </a:r>
            <a:r>
              <a:rPr lang="en-US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IPS (Intermech Professional Solution)</a:t>
            </a:r>
          </a:p>
          <a:p>
            <a:r>
              <a:rPr lang="ru-RU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Обмен </a:t>
            </a:r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данными </a:t>
            </a:r>
            <a:r>
              <a:rPr lang="ru-RU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с </a:t>
            </a:r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биллингом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Приемка данных со счетчиков оборудования конвейера на производстве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Торговое оборудование</a:t>
            </a: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и многое другое….</a:t>
            </a:r>
            <a:endParaRPr lang="ru-RU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endParaRPr lang="en-US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endParaRPr lang="ru-RU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sz="2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7260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«1С Предприятие 8» постоянно идёт на встречу предприятиям</a:t>
            </a:r>
            <a:endParaRPr lang="ru-RU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«1С Предприятие 8» готово для полноценной интеграции с Вашими системами</a:t>
            </a:r>
            <a:endParaRPr lang="en-US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endParaRPr lang="ru-RU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2132856"/>
            <a:ext cx="8712968" cy="2376263"/>
          </a:xfrm>
          <a:noFill/>
        </p:spPr>
        <p:txBody>
          <a:bodyPr>
            <a:normAutofit/>
          </a:bodyPr>
          <a:lstStyle/>
          <a:p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ижний колонтитул 2"/>
          <p:cNvSpPr txBox="1">
            <a:spLocks/>
          </p:cNvSpPr>
          <p:nvPr/>
        </p:nvSpPr>
        <p:spPr>
          <a:xfrm>
            <a:off x="179512" y="6519201"/>
            <a:ext cx="8856984" cy="2606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sz="1200" b="1" dirty="0">
                <a:solidFill>
                  <a:srgbClr val="C00000"/>
                </a:solidFill>
              </a:rPr>
              <a:t>, </a:t>
            </a:r>
            <a:r>
              <a:rPr lang="ru-RU" sz="1200" b="1" dirty="0">
                <a:solidFill>
                  <a:srgbClr val="C00000"/>
                </a:solidFill>
              </a:rPr>
              <a:t>ул.Шафарнянская, 11, офис 31. тел. (017) 286-35-76                  </a:t>
            </a:r>
            <a:r>
              <a:rPr lang="en-US" sz="1200" b="1" dirty="0">
                <a:solidFill>
                  <a:srgbClr val="C00000"/>
                </a:solidFill>
              </a:rPr>
              <a:t>          </a:t>
            </a:r>
            <a:r>
              <a:rPr lang="ru-RU" sz="1200" b="1" dirty="0">
                <a:solidFill>
                  <a:srgbClr val="C00000"/>
                </a:solidFill>
              </a:rPr>
              <a:t>  </a:t>
            </a:r>
            <a:r>
              <a:rPr lang="en-US" sz="1200" b="1" dirty="0">
                <a:solidFill>
                  <a:srgbClr val="C00000"/>
                </a:solidFill>
              </a:rPr>
              <a:t>http://</a:t>
            </a:r>
            <a:r>
              <a:rPr lang="ru-RU" sz="1200" b="1" dirty="0">
                <a:solidFill>
                  <a:srgbClr val="C00000"/>
                </a:solidFill>
              </a:rPr>
              <a:t>www.misoft.by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07707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Акуленок Денис Александрович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Заместитель директора по информационным технологиям</a:t>
            </a:r>
          </a:p>
          <a:p>
            <a:r>
              <a:rPr lang="ru-RU" sz="2000" b="1" dirty="0" smtClean="0"/>
              <a:t>ЗАО «</a:t>
            </a:r>
            <a:r>
              <a:rPr lang="ru-RU" sz="2000" b="1" dirty="0" err="1" smtClean="0"/>
              <a:t>Мисофт</a:t>
            </a:r>
            <a:r>
              <a:rPr lang="ru-RU" sz="2000" b="1" dirty="0" smtClean="0"/>
              <a:t> НВП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Введение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23528" y="1196752"/>
            <a:ext cx="8352928" cy="4863000"/>
            <a:chOff x="323528" y="1196752"/>
            <a:chExt cx="8352928" cy="4863000"/>
          </a:xfrm>
        </p:grpSpPr>
        <p:sp>
          <p:nvSpPr>
            <p:cNvPr id="12" name="Полилиния 11"/>
            <p:cNvSpPr/>
            <p:nvPr/>
          </p:nvSpPr>
          <p:spPr>
            <a:xfrm>
              <a:off x="323528" y="1196752"/>
              <a:ext cx="8352928" cy="614530"/>
            </a:xfrm>
            <a:custGeom>
              <a:avLst/>
              <a:gdLst>
                <a:gd name="connsiteX0" fmla="*/ 0 w 7046434"/>
                <a:gd name="connsiteY0" fmla="*/ 61453 h 614530"/>
                <a:gd name="connsiteX1" fmla="*/ 61453 w 7046434"/>
                <a:gd name="connsiteY1" fmla="*/ 0 h 614530"/>
                <a:gd name="connsiteX2" fmla="*/ 6984981 w 7046434"/>
                <a:gd name="connsiteY2" fmla="*/ 0 h 614530"/>
                <a:gd name="connsiteX3" fmla="*/ 7046434 w 7046434"/>
                <a:gd name="connsiteY3" fmla="*/ 61453 h 614530"/>
                <a:gd name="connsiteX4" fmla="*/ 7046434 w 7046434"/>
                <a:gd name="connsiteY4" fmla="*/ 553077 h 614530"/>
                <a:gd name="connsiteX5" fmla="*/ 6984981 w 7046434"/>
                <a:gd name="connsiteY5" fmla="*/ 614530 h 614530"/>
                <a:gd name="connsiteX6" fmla="*/ 61453 w 7046434"/>
                <a:gd name="connsiteY6" fmla="*/ 614530 h 614530"/>
                <a:gd name="connsiteX7" fmla="*/ 0 w 7046434"/>
                <a:gd name="connsiteY7" fmla="*/ 553077 h 614530"/>
                <a:gd name="connsiteX8" fmla="*/ 0 w 7046434"/>
                <a:gd name="connsiteY8" fmla="*/ 61453 h 6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6434" h="614530">
                  <a:moveTo>
                    <a:pt x="0" y="61453"/>
                  </a:moveTo>
                  <a:cubicBezTo>
                    <a:pt x="0" y="27513"/>
                    <a:pt x="27513" y="0"/>
                    <a:pt x="61453" y="0"/>
                  </a:cubicBezTo>
                  <a:lnTo>
                    <a:pt x="6984981" y="0"/>
                  </a:lnTo>
                  <a:cubicBezTo>
                    <a:pt x="7018921" y="0"/>
                    <a:pt x="7046434" y="27513"/>
                    <a:pt x="7046434" y="61453"/>
                  </a:cubicBezTo>
                  <a:lnTo>
                    <a:pt x="7046434" y="553077"/>
                  </a:lnTo>
                  <a:cubicBezTo>
                    <a:pt x="7046434" y="587017"/>
                    <a:pt x="7018921" y="614530"/>
                    <a:pt x="6984981" y="614530"/>
                  </a:cubicBezTo>
                  <a:lnTo>
                    <a:pt x="61453" y="614530"/>
                  </a:lnTo>
                  <a:cubicBezTo>
                    <a:pt x="27513" y="614530"/>
                    <a:pt x="0" y="587017"/>
                    <a:pt x="0" y="553077"/>
                  </a:cubicBezTo>
                  <a:lnTo>
                    <a:pt x="0" y="61453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434" tIns="52289" rIns="69434" bIns="52289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chemeClr val="tx1"/>
                  </a:solidFill>
                </a:rPr>
                <a:t>Некоторые возможности «1С:Предприятие 8»</a:t>
              </a:r>
              <a:endParaRPr lang="ru-RU" sz="3200" kern="1200" dirty="0">
                <a:solidFill>
                  <a:schemeClr val="tx1"/>
                </a:solidFill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1034839" y="1979666"/>
              <a:ext cx="6659643" cy="614530"/>
              <a:chOff x="1034839" y="1979666"/>
              <a:chExt cx="6659643" cy="61453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034839" y="1979666"/>
                <a:ext cx="614530" cy="614530"/>
              </a:xfrm>
              <a:prstGeom prst="roundRect">
                <a:avLst>
                  <a:gd name="adj" fmla="val 16670"/>
                </a:avLst>
              </a:prstGeom>
              <a:blipFill>
                <a:blip r:embed="rId3"/>
                <a:srcRect/>
                <a:stretch>
                  <a:fillRect/>
                </a:stretch>
              </a:blipFill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4" name="Полилиния 13"/>
              <p:cNvSpPr/>
              <p:nvPr/>
            </p:nvSpPr>
            <p:spPr>
              <a:xfrm>
                <a:off x="1683485" y="1979666"/>
                <a:ext cx="6010997" cy="614530"/>
              </a:xfrm>
              <a:custGeom>
                <a:avLst/>
                <a:gdLst>
                  <a:gd name="connsiteX0" fmla="*/ 0 w 6004510"/>
                  <a:gd name="connsiteY0" fmla="*/ 102442 h 614530"/>
                  <a:gd name="connsiteX1" fmla="*/ 102442 w 6004510"/>
                  <a:gd name="connsiteY1" fmla="*/ 0 h 614530"/>
                  <a:gd name="connsiteX2" fmla="*/ 5902068 w 6004510"/>
                  <a:gd name="connsiteY2" fmla="*/ 0 h 614530"/>
                  <a:gd name="connsiteX3" fmla="*/ 6004510 w 6004510"/>
                  <a:gd name="connsiteY3" fmla="*/ 102442 h 614530"/>
                  <a:gd name="connsiteX4" fmla="*/ 6004510 w 6004510"/>
                  <a:gd name="connsiteY4" fmla="*/ 512088 h 614530"/>
                  <a:gd name="connsiteX5" fmla="*/ 5902068 w 6004510"/>
                  <a:gd name="connsiteY5" fmla="*/ 614530 h 614530"/>
                  <a:gd name="connsiteX6" fmla="*/ 102442 w 6004510"/>
                  <a:gd name="connsiteY6" fmla="*/ 614530 h 614530"/>
                  <a:gd name="connsiteX7" fmla="*/ 0 w 6004510"/>
                  <a:gd name="connsiteY7" fmla="*/ 512088 h 614530"/>
                  <a:gd name="connsiteX8" fmla="*/ 0 w 6004510"/>
                  <a:gd name="connsiteY8" fmla="*/ 102442 h 61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510" h="614530">
                    <a:moveTo>
                      <a:pt x="0" y="102442"/>
                    </a:moveTo>
                    <a:cubicBezTo>
                      <a:pt x="0" y="45865"/>
                      <a:pt x="45865" y="0"/>
                      <a:pt x="102442" y="0"/>
                    </a:cubicBezTo>
                    <a:lnTo>
                      <a:pt x="5902068" y="0"/>
                    </a:lnTo>
                    <a:cubicBezTo>
                      <a:pt x="5958645" y="0"/>
                      <a:pt x="6004510" y="45865"/>
                      <a:pt x="6004510" y="102442"/>
                    </a:cubicBezTo>
                    <a:lnTo>
                      <a:pt x="6004510" y="512088"/>
                    </a:lnTo>
                    <a:cubicBezTo>
                      <a:pt x="6004510" y="568665"/>
                      <a:pt x="5958645" y="614530"/>
                      <a:pt x="5902068" y="614530"/>
                    </a:cubicBezTo>
                    <a:lnTo>
                      <a:pt x="102442" y="614530"/>
                    </a:lnTo>
                    <a:cubicBezTo>
                      <a:pt x="45865" y="614530"/>
                      <a:pt x="0" y="568665"/>
                      <a:pt x="0" y="512088"/>
                    </a:cubicBezTo>
                    <a:lnTo>
                      <a:pt x="0" y="10244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692" tIns="200692" rIns="200692" bIns="200692" numCol="1" spcCol="1270" anchor="ctr" anchorCtr="0">
                <a:noAutofit/>
              </a:bodyPr>
              <a:lstStyle/>
              <a:p>
                <a:pPr lvl="0" algn="l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dirty="0" smtClean="0">
                    <a:solidFill>
                      <a:schemeClr val="tx1"/>
                    </a:solidFill>
                  </a:rPr>
                  <a:t>Многоплаформенность</a:t>
                </a:r>
                <a:endParaRPr lang="ru-RU" sz="28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1034839" y="2672777"/>
              <a:ext cx="6659644" cy="614530"/>
              <a:chOff x="1034839" y="2680114"/>
              <a:chExt cx="6659644" cy="614530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034839" y="2680114"/>
                <a:ext cx="614530" cy="614530"/>
              </a:xfrm>
              <a:prstGeom prst="roundRect">
                <a:avLst>
                  <a:gd name="adj" fmla="val 16670"/>
                </a:avLst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Полилиния 15"/>
              <p:cNvSpPr/>
              <p:nvPr/>
            </p:nvSpPr>
            <p:spPr>
              <a:xfrm>
                <a:off x="1676999" y="2680114"/>
                <a:ext cx="6017484" cy="614530"/>
              </a:xfrm>
              <a:custGeom>
                <a:avLst/>
                <a:gdLst>
                  <a:gd name="connsiteX0" fmla="*/ 0 w 6017484"/>
                  <a:gd name="connsiteY0" fmla="*/ 102442 h 614530"/>
                  <a:gd name="connsiteX1" fmla="*/ 102442 w 6017484"/>
                  <a:gd name="connsiteY1" fmla="*/ 0 h 614530"/>
                  <a:gd name="connsiteX2" fmla="*/ 5915042 w 6017484"/>
                  <a:gd name="connsiteY2" fmla="*/ 0 h 614530"/>
                  <a:gd name="connsiteX3" fmla="*/ 6017484 w 6017484"/>
                  <a:gd name="connsiteY3" fmla="*/ 102442 h 614530"/>
                  <a:gd name="connsiteX4" fmla="*/ 6017484 w 6017484"/>
                  <a:gd name="connsiteY4" fmla="*/ 512088 h 614530"/>
                  <a:gd name="connsiteX5" fmla="*/ 5915042 w 6017484"/>
                  <a:gd name="connsiteY5" fmla="*/ 614530 h 614530"/>
                  <a:gd name="connsiteX6" fmla="*/ 102442 w 6017484"/>
                  <a:gd name="connsiteY6" fmla="*/ 614530 h 614530"/>
                  <a:gd name="connsiteX7" fmla="*/ 0 w 6017484"/>
                  <a:gd name="connsiteY7" fmla="*/ 512088 h 614530"/>
                  <a:gd name="connsiteX8" fmla="*/ 0 w 6017484"/>
                  <a:gd name="connsiteY8" fmla="*/ 102442 h 61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17484" h="614530">
                    <a:moveTo>
                      <a:pt x="0" y="102442"/>
                    </a:moveTo>
                    <a:cubicBezTo>
                      <a:pt x="0" y="45865"/>
                      <a:pt x="45865" y="0"/>
                      <a:pt x="102442" y="0"/>
                    </a:cubicBezTo>
                    <a:lnTo>
                      <a:pt x="5915042" y="0"/>
                    </a:lnTo>
                    <a:cubicBezTo>
                      <a:pt x="5971619" y="0"/>
                      <a:pt x="6017484" y="45865"/>
                      <a:pt x="6017484" y="102442"/>
                    </a:cubicBezTo>
                    <a:lnTo>
                      <a:pt x="6017484" y="512088"/>
                    </a:lnTo>
                    <a:cubicBezTo>
                      <a:pt x="6017484" y="568665"/>
                      <a:pt x="5971619" y="614530"/>
                      <a:pt x="5915042" y="614530"/>
                    </a:cubicBezTo>
                    <a:lnTo>
                      <a:pt x="102442" y="614530"/>
                    </a:lnTo>
                    <a:cubicBezTo>
                      <a:pt x="45865" y="614530"/>
                      <a:pt x="0" y="568665"/>
                      <a:pt x="0" y="512088"/>
                    </a:cubicBezTo>
                    <a:lnTo>
                      <a:pt x="0" y="10244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692" tIns="200692" rIns="200692" bIns="200692" numCol="1" spcCol="1270" anchor="ctr" anchorCtr="0">
                <a:noAutofit/>
              </a:bodyPr>
              <a:lstStyle/>
              <a:p>
                <a:pPr lvl="0" algn="l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dirty="0" smtClean="0">
                    <a:solidFill>
                      <a:schemeClr val="tx1"/>
                    </a:solidFill>
                  </a:rPr>
                  <a:t>Работа через Интернет</a:t>
                </a:r>
                <a:endParaRPr lang="ru-RU" sz="28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1034839" y="3365888"/>
              <a:ext cx="6659644" cy="614530"/>
              <a:chOff x="1034839" y="3356991"/>
              <a:chExt cx="6659644" cy="61453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034839" y="3356991"/>
                <a:ext cx="614530" cy="614530"/>
              </a:xfrm>
              <a:prstGeom prst="roundRect">
                <a:avLst>
                  <a:gd name="adj" fmla="val 16670"/>
                </a:avLst>
              </a:prstGeom>
              <a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Полилиния 17"/>
              <p:cNvSpPr/>
              <p:nvPr/>
            </p:nvSpPr>
            <p:spPr>
              <a:xfrm>
                <a:off x="1676999" y="3356991"/>
                <a:ext cx="6017484" cy="614530"/>
              </a:xfrm>
              <a:custGeom>
                <a:avLst/>
                <a:gdLst>
                  <a:gd name="connsiteX0" fmla="*/ 0 w 5948857"/>
                  <a:gd name="connsiteY0" fmla="*/ 102442 h 614530"/>
                  <a:gd name="connsiteX1" fmla="*/ 102442 w 5948857"/>
                  <a:gd name="connsiteY1" fmla="*/ 0 h 614530"/>
                  <a:gd name="connsiteX2" fmla="*/ 5846415 w 5948857"/>
                  <a:gd name="connsiteY2" fmla="*/ 0 h 614530"/>
                  <a:gd name="connsiteX3" fmla="*/ 5948857 w 5948857"/>
                  <a:gd name="connsiteY3" fmla="*/ 102442 h 614530"/>
                  <a:gd name="connsiteX4" fmla="*/ 5948857 w 5948857"/>
                  <a:gd name="connsiteY4" fmla="*/ 512088 h 614530"/>
                  <a:gd name="connsiteX5" fmla="*/ 5846415 w 5948857"/>
                  <a:gd name="connsiteY5" fmla="*/ 614530 h 614530"/>
                  <a:gd name="connsiteX6" fmla="*/ 102442 w 5948857"/>
                  <a:gd name="connsiteY6" fmla="*/ 614530 h 614530"/>
                  <a:gd name="connsiteX7" fmla="*/ 0 w 5948857"/>
                  <a:gd name="connsiteY7" fmla="*/ 512088 h 614530"/>
                  <a:gd name="connsiteX8" fmla="*/ 0 w 5948857"/>
                  <a:gd name="connsiteY8" fmla="*/ 102442 h 61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48857" h="614530">
                    <a:moveTo>
                      <a:pt x="0" y="102442"/>
                    </a:moveTo>
                    <a:cubicBezTo>
                      <a:pt x="0" y="45865"/>
                      <a:pt x="45865" y="0"/>
                      <a:pt x="102442" y="0"/>
                    </a:cubicBezTo>
                    <a:lnTo>
                      <a:pt x="5846415" y="0"/>
                    </a:lnTo>
                    <a:cubicBezTo>
                      <a:pt x="5902992" y="0"/>
                      <a:pt x="5948857" y="45865"/>
                      <a:pt x="5948857" y="102442"/>
                    </a:cubicBezTo>
                    <a:lnTo>
                      <a:pt x="5948857" y="512088"/>
                    </a:lnTo>
                    <a:cubicBezTo>
                      <a:pt x="5948857" y="568665"/>
                      <a:pt x="5902992" y="614530"/>
                      <a:pt x="5846415" y="614530"/>
                    </a:cubicBezTo>
                    <a:lnTo>
                      <a:pt x="102442" y="614530"/>
                    </a:lnTo>
                    <a:cubicBezTo>
                      <a:pt x="45865" y="614530"/>
                      <a:pt x="0" y="568665"/>
                      <a:pt x="0" y="512088"/>
                    </a:cubicBezTo>
                    <a:lnTo>
                      <a:pt x="0" y="10244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692" tIns="200692" rIns="200692" bIns="200692" numCol="1" spcCol="1270" anchor="ctr" anchorCtr="0">
                <a:noAutofit/>
              </a:bodyPr>
              <a:lstStyle/>
              <a:p>
                <a:pPr lvl="0" algn="l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dirty="0" smtClean="0">
                    <a:solidFill>
                      <a:schemeClr val="tx1"/>
                    </a:solidFill>
                  </a:rPr>
                  <a:t>Работа на мобильных устройствах</a:t>
                </a:r>
                <a:endParaRPr lang="ru-RU" sz="28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1034839" y="4058999"/>
              <a:ext cx="6659643" cy="614530"/>
              <a:chOff x="1034839" y="4062668"/>
              <a:chExt cx="6659643" cy="61453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1034839" y="4062668"/>
                <a:ext cx="614530" cy="614530"/>
              </a:xfrm>
              <a:prstGeom prst="roundRect">
                <a:avLst>
                  <a:gd name="adj" fmla="val 16670"/>
                </a:avLst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Полилиния 19"/>
              <p:cNvSpPr/>
              <p:nvPr/>
            </p:nvSpPr>
            <p:spPr>
              <a:xfrm>
                <a:off x="1683486" y="4062668"/>
                <a:ext cx="6010996" cy="614530"/>
              </a:xfrm>
              <a:custGeom>
                <a:avLst/>
                <a:gdLst>
                  <a:gd name="connsiteX0" fmla="*/ 0 w 3644575"/>
                  <a:gd name="connsiteY0" fmla="*/ 102442 h 614530"/>
                  <a:gd name="connsiteX1" fmla="*/ 102442 w 3644575"/>
                  <a:gd name="connsiteY1" fmla="*/ 0 h 614530"/>
                  <a:gd name="connsiteX2" fmla="*/ 3542133 w 3644575"/>
                  <a:gd name="connsiteY2" fmla="*/ 0 h 614530"/>
                  <a:gd name="connsiteX3" fmla="*/ 3644575 w 3644575"/>
                  <a:gd name="connsiteY3" fmla="*/ 102442 h 614530"/>
                  <a:gd name="connsiteX4" fmla="*/ 3644575 w 3644575"/>
                  <a:gd name="connsiteY4" fmla="*/ 512088 h 614530"/>
                  <a:gd name="connsiteX5" fmla="*/ 3542133 w 3644575"/>
                  <a:gd name="connsiteY5" fmla="*/ 614530 h 614530"/>
                  <a:gd name="connsiteX6" fmla="*/ 102442 w 3644575"/>
                  <a:gd name="connsiteY6" fmla="*/ 614530 h 614530"/>
                  <a:gd name="connsiteX7" fmla="*/ 0 w 3644575"/>
                  <a:gd name="connsiteY7" fmla="*/ 512088 h 614530"/>
                  <a:gd name="connsiteX8" fmla="*/ 0 w 3644575"/>
                  <a:gd name="connsiteY8" fmla="*/ 102442 h 61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4575" h="614530">
                    <a:moveTo>
                      <a:pt x="0" y="102442"/>
                    </a:moveTo>
                    <a:cubicBezTo>
                      <a:pt x="0" y="45865"/>
                      <a:pt x="45865" y="0"/>
                      <a:pt x="102442" y="0"/>
                    </a:cubicBezTo>
                    <a:lnTo>
                      <a:pt x="3542133" y="0"/>
                    </a:lnTo>
                    <a:cubicBezTo>
                      <a:pt x="3598710" y="0"/>
                      <a:pt x="3644575" y="45865"/>
                      <a:pt x="3644575" y="102442"/>
                    </a:cubicBezTo>
                    <a:lnTo>
                      <a:pt x="3644575" y="512088"/>
                    </a:lnTo>
                    <a:cubicBezTo>
                      <a:pt x="3644575" y="568665"/>
                      <a:pt x="3598710" y="614530"/>
                      <a:pt x="3542133" y="614530"/>
                    </a:cubicBezTo>
                    <a:lnTo>
                      <a:pt x="102442" y="614530"/>
                    </a:lnTo>
                    <a:cubicBezTo>
                      <a:pt x="45865" y="614530"/>
                      <a:pt x="0" y="568665"/>
                      <a:pt x="0" y="512088"/>
                    </a:cubicBezTo>
                    <a:lnTo>
                      <a:pt x="0" y="10244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692" tIns="200692" rIns="200692" bIns="200692" numCol="1" spcCol="1270" anchor="ctr" anchorCtr="0">
                <a:noAutofit/>
              </a:bodyPr>
              <a:lstStyle/>
              <a:p>
                <a:pPr lvl="0" algn="l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dirty="0" smtClean="0">
                    <a:solidFill>
                      <a:schemeClr val="tx1"/>
                    </a:solidFill>
                  </a:rPr>
                  <a:t>Различные хранилища данных</a:t>
                </a:r>
                <a:endParaRPr lang="ru-RU" sz="28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034839" y="4752110"/>
              <a:ext cx="6659643" cy="614530"/>
              <a:chOff x="1034839" y="4753945"/>
              <a:chExt cx="6659643" cy="61453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1034839" y="4753945"/>
                <a:ext cx="614530" cy="614530"/>
              </a:xfrm>
              <a:prstGeom prst="roundRect">
                <a:avLst>
                  <a:gd name="adj" fmla="val 16670"/>
                </a:avLst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Полилиния 21"/>
              <p:cNvSpPr/>
              <p:nvPr/>
            </p:nvSpPr>
            <p:spPr>
              <a:xfrm>
                <a:off x="1683486" y="4753945"/>
                <a:ext cx="6010996" cy="614530"/>
              </a:xfrm>
              <a:custGeom>
                <a:avLst/>
                <a:gdLst>
                  <a:gd name="connsiteX0" fmla="*/ 0 w 3644575"/>
                  <a:gd name="connsiteY0" fmla="*/ 102442 h 614530"/>
                  <a:gd name="connsiteX1" fmla="*/ 102442 w 3644575"/>
                  <a:gd name="connsiteY1" fmla="*/ 0 h 614530"/>
                  <a:gd name="connsiteX2" fmla="*/ 3542133 w 3644575"/>
                  <a:gd name="connsiteY2" fmla="*/ 0 h 614530"/>
                  <a:gd name="connsiteX3" fmla="*/ 3644575 w 3644575"/>
                  <a:gd name="connsiteY3" fmla="*/ 102442 h 614530"/>
                  <a:gd name="connsiteX4" fmla="*/ 3644575 w 3644575"/>
                  <a:gd name="connsiteY4" fmla="*/ 512088 h 614530"/>
                  <a:gd name="connsiteX5" fmla="*/ 3542133 w 3644575"/>
                  <a:gd name="connsiteY5" fmla="*/ 614530 h 614530"/>
                  <a:gd name="connsiteX6" fmla="*/ 102442 w 3644575"/>
                  <a:gd name="connsiteY6" fmla="*/ 614530 h 614530"/>
                  <a:gd name="connsiteX7" fmla="*/ 0 w 3644575"/>
                  <a:gd name="connsiteY7" fmla="*/ 512088 h 614530"/>
                  <a:gd name="connsiteX8" fmla="*/ 0 w 3644575"/>
                  <a:gd name="connsiteY8" fmla="*/ 102442 h 61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4575" h="614530">
                    <a:moveTo>
                      <a:pt x="0" y="102442"/>
                    </a:moveTo>
                    <a:cubicBezTo>
                      <a:pt x="0" y="45865"/>
                      <a:pt x="45865" y="0"/>
                      <a:pt x="102442" y="0"/>
                    </a:cubicBezTo>
                    <a:lnTo>
                      <a:pt x="3542133" y="0"/>
                    </a:lnTo>
                    <a:cubicBezTo>
                      <a:pt x="3598710" y="0"/>
                      <a:pt x="3644575" y="45865"/>
                      <a:pt x="3644575" y="102442"/>
                    </a:cubicBezTo>
                    <a:lnTo>
                      <a:pt x="3644575" y="512088"/>
                    </a:lnTo>
                    <a:cubicBezTo>
                      <a:pt x="3644575" y="568665"/>
                      <a:pt x="3598710" y="614530"/>
                      <a:pt x="3542133" y="614530"/>
                    </a:cubicBezTo>
                    <a:lnTo>
                      <a:pt x="102442" y="614530"/>
                    </a:lnTo>
                    <a:cubicBezTo>
                      <a:pt x="45865" y="614530"/>
                      <a:pt x="0" y="568665"/>
                      <a:pt x="0" y="512088"/>
                    </a:cubicBezTo>
                    <a:lnTo>
                      <a:pt x="0" y="10244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0692" tIns="200692" rIns="200692" bIns="200692" numCol="1" spcCol="1270" anchor="ctr" anchorCtr="0">
                <a:noAutofit/>
              </a:bodyPr>
              <a:lstStyle/>
              <a:p>
                <a:pPr lvl="0" algn="l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dirty="0" smtClean="0">
                    <a:solidFill>
                      <a:schemeClr val="tx1"/>
                    </a:solidFill>
                  </a:rPr>
                  <a:t>Интеграция</a:t>
                </a:r>
                <a:endParaRPr lang="ru-RU" sz="28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1034839" y="5445222"/>
              <a:ext cx="6659643" cy="614530"/>
              <a:chOff x="1034839" y="5445222"/>
              <a:chExt cx="6659643" cy="61453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1034839" y="5445222"/>
                <a:ext cx="614530" cy="614530"/>
              </a:xfrm>
              <a:prstGeom prst="roundRect">
                <a:avLst>
                  <a:gd name="adj" fmla="val 16670"/>
                </a:avLst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Полилиния 23"/>
              <p:cNvSpPr/>
              <p:nvPr/>
            </p:nvSpPr>
            <p:spPr>
              <a:xfrm>
                <a:off x="1683486" y="5445222"/>
                <a:ext cx="6010996" cy="614530"/>
              </a:xfrm>
              <a:custGeom>
                <a:avLst/>
                <a:gdLst>
                  <a:gd name="connsiteX0" fmla="*/ 0 w 3644575"/>
                  <a:gd name="connsiteY0" fmla="*/ 102442 h 614530"/>
                  <a:gd name="connsiteX1" fmla="*/ 102442 w 3644575"/>
                  <a:gd name="connsiteY1" fmla="*/ 0 h 614530"/>
                  <a:gd name="connsiteX2" fmla="*/ 3542133 w 3644575"/>
                  <a:gd name="connsiteY2" fmla="*/ 0 h 614530"/>
                  <a:gd name="connsiteX3" fmla="*/ 3644575 w 3644575"/>
                  <a:gd name="connsiteY3" fmla="*/ 102442 h 614530"/>
                  <a:gd name="connsiteX4" fmla="*/ 3644575 w 3644575"/>
                  <a:gd name="connsiteY4" fmla="*/ 512088 h 614530"/>
                  <a:gd name="connsiteX5" fmla="*/ 3542133 w 3644575"/>
                  <a:gd name="connsiteY5" fmla="*/ 614530 h 614530"/>
                  <a:gd name="connsiteX6" fmla="*/ 102442 w 3644575"/>
                  <a:gd name="connsiteY6" fmla="*/ 614530 h 614530"/>
                  <a:gd name="connsiteX7" fmla="*/ 0 w 3644575"/>
                  <a:gd name="connsiteY7" fmla="*/ 512088 h 614530"/>
                  <a:gd name="connsiteX8" fmla="*/ 0 w 3644575"/>
                  <a:gd name="connsiteY8" fmla="*/ 102442 h 61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4575" h="614530">
                    <a:moveTo>
                      <a:pt x="0" y="102442"/>
                    </a:moveTo>
                    <a:cubicBezTo>
                      <a:pt x="0" y="45865"/>
                      <a:pt x="45865" y="0"/>
                      <a:pt x="102442" y="0"/>
                    </a:cubicBezTo>
                    <a:lnTo>
                      <a:pt x="3542133" y="0"/>
                    </a:lnTo>
                    <a:cubicBezTo>
                      <a:pt x="3598710" y="0"/>
                      <a:pt x="3644575" y="45865"/>
                      <a:pt x="3644575" y="102442"/>
                    </a:cubicBezTo>
                    <a:lnTo>
                      <a:pt x="3644575" y="512088"/>
                    </a:lnTo>
                    <a:cubicBezTo>
                      <a:pt x="3644575" y="568665"/>
                      <a:pt x="3598710" y="614530"/>
                      <a:pt x="3542133" y="614530"/>
                    </a:cubicBezTo>
                    <a:lnTo>
                      <a:pt x="102442" y="614530"/>
                    </a:lnTo>
                    <a:cubicBezTo>
                      <a:pt x="45865" y="614530"/>
                      <a:pt x="0" y="568665"/>
                      <a:pt x="0" y="512088"/>
                    </a:cubicBezTo>
                    <a:lnTo>
                      <a:pt x="0" y="10244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6036" tIns="286036" rIns="286036" bIns="286036" numCol="1" spcCol="1270" anchor="ctr" anchorCtr="0">
                <a:noAutofit/>
              </a:bodyPr>
              <a:lstStyle/>
              <a:p>
                <a:pPr lvl="0" algn="l" defTabSz="1600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dirty="0" smtClean="0">
                    <a:solidFill>
                      <a:schemeClr val="tx1"/>
                    </a:solidFill>
                  </a:rPr>
                  <a:t>и прочее…</a:t>
                </a:r>
                <a:endParaRPr lang="ru-RU" sz="2800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09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Причины появления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r>
              <a:rPr lang="ru-RU" b="1" dirty="0" smtClean="0"/>
              <a:t>Переход предприятий с других программных систем и перенос данных в 1С:Предприятие 8</a:t>
            </a:r>
          </a:p>
          <a:p>
            <a:r>
              <a:rPr lang="ru-RU" b="1" dirty="0" smtClean="0"/>
              <a:t>Обмен данными с актуальными и планируемыми программными системами</a:t>
            </a:r>
            <a:endParaRPr lang="ru-RU" b="1" dirty="0"/>
          </a:p>
          <a:p>
            <a:r>
              <a:rPr lang="ru-RU" b="1" dirty="0" smtClean="0"/>
              <a:t>Удаленное расположение пользователей </a:t>
            </a:r>
            <a:r>
              <a:rPr lang="ru-RU" b="1" dirty="0" err="1" smtClean="0"/>
              <a:t>1С:Предприятия</a:t>
            </a:r>
            <a:r>
              <a:rPr lang="ru-RU" b="1" dirty="0" smtClean="0"/>
              <a:t> 8</a:t>
            </a:r>
          </a:p>
          <a:p>
            <a:r>
              <a:rPr lang="ru-RU" b="1" dirty="0" smtClean="0"/>
              <a:t>Различные частные случаи</a:t>
            </a:r>
            <a:endParaRPr lang="ru-RU" b="1" dirty="0"/>
          </a:p>
          <a:p>
            <a:endParaRPr lang="ru-RU" b="1" dirty="0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Механизмы интеграции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0141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400" b="1" dirty="0"/>
              <a:t>Система 1С:Предприятие 8 является открытой </a:t>
            </a:r>
            <a:r>
              <a:rPr lang="ru-RU" sz="4400" b="1" dirty="0" smtClean="0"/>
              <a:t>системой</a:t>
            </a:r>
          </a:p>
          <a:p>
            <a:pPr marL="0" indent="0">
              <a:buNone/>
            </a:pPr>
            <a:endParaRPr lang="ru-RU" sz="1700" b="1" dirty="0" smtClean="0"/>
          </a:p>
          <a:p>
            <a:pPr marL="0" indent="0">
              <a:buNone/>
            </a:pPr>
            <a:r>
              <a:rPr lang="ru-RU" sz="4400" b="1" dirty="0" smtClean="0"/>
              <a:t>Предоставляет </a:t>
            </a:r>
            <a:r>
              <a:rPr lang="ru-RU" sz="4400" b="1" dirty="0"/>
              <a:t>возможность для интеграции практически с любыми внешними программами и оборудованием на основе общепризнанных открытых стандартов и протоколов передачи </a:t>
            </a:r>
            <a:r>
              <a:rPr lang="ru-RU" sz="4400" b="1" dirty="0" smtClean="0"/>
              <a:t>данных</a:t>
            </a:r>
          </a:p>
          <a:p>
            <a:pPr marL="0" indent="0">
              <a:buNone/>
            </a:pPr>
            <a:endParaRPr lang="ru-RU" sz="4400" b="1" dirty="0" smtClean="0"/>
          </a:p>
          <a:p>
            <a:pPr marL="0" indent="0">
              <a:buNone/>
            </a:pPr>
            <a:r>
              <a:rPr lang="ru-RU" sz="4400" b="1" dirty="0" smtClean="0"/>
              <a:t>В </a:t>
            </a:r>
            <a:r>
              <a:rPr lang="ru-RU" sz="4400" b="1" dirty="0"/>
              <a:t>системе 1С:Предприятие 8 имеется целый набор средств, с помощью которых можно</a:t>
            </a:r>
            <a:r>
              <a:rPr lang="ru-RU" sz="4400" b="1" dirty="0" smtClean="0"/>
              <a:t>:</a:t>
            </a:r>
          </a:p>
          <a:p>
            <a:pPr marL="0" indent="0">
              <a:buNone/>
            </a:pPr>
            <a:endParaRPr lang="ru-RU" sz="2100" b="1" dirty="0"/>
          </a:p>
          <a:p>
            <a:pPr marL="450850" indent="-179388">
              <a:spcBef>
                <a:spcPts val="600"/>
              </a:spcBef>
              <a:tabLst>
                <a:tab pos="361950" algn="l"/>
              </a:tabLst>
            </a:pPr>
            <a:r>
              <a:rPr lang="ru-RU" sz="4400" b="1" dirty="0"/>
              <a:t>создавать, обрабатывать и обмениваться данными различных </a:t>
            </a:r>
            <a:r>
              <a:rPr lang="ru-RU" sz="4400" b="1" dirty="0" smtClean="0"/>
              <a:t>форматов</a:t>
            </a:r>
            <a:endParaRPr lang="ru-RU" sz="4400" b="1" dirty="0"/>
          </a:p>
          <a:p>
            <a:pPr marL="450850" indent="-179388">
              <a:spcBef>
                <a:spcPts val="600"/>
              </a:spcBef>
              <a:tabLst>
                <a:tab pos="361950" algn="l"/>
              </a:tabLst>
            </a:pPr>
            <a:r>
              <a:rPr lang="ru-RU" sz="4400" b="1" dirty="0"/>
              <a:t>осуществлять доступ ко всем объектам системы 1С:Предприятие 8, реализующим ее функциональные </a:t>
            </a:r>
            <a:r>
              <a:rPr lang="ru-RU" sz="4400" b="1" dirty="0" smtClean="0"/>
              <a:t>возможности</a:t>
            </a:r>
            <a:endParaRPr lang="ru-RU" sz="4400" b="1" dirty="0"/>
          </a:p>
          <a:p>
            <a:pPr marL="450850" indent="-179388">
              <a:spcBef>
                <a:spcPts val="600"/>
              </a:spcBef>
              <a:tabLst>
                <a:tab pos="361950" algn="l"/>
              </a:tabLst>
            </a:pPr>
            <a:r>
              <a:rPr lang="ru-RU" sz="4400" b="1" dirty="0"/>
              <a:t>поддерживать различные протоколы </a:t>
            </a:r>
            <a:r>
              <a:rPr lang="ru-RU" sz="4400" b="1" dirty="0" smtClean="0"/>
              <a:t>обмена</a:t>
            </a:r>
            <a:endParaRPr lang="ru-RU" sz="4400" b="1" dirty="0"/>
          </a:p>
          <a:p>
            <a:pPr marL="450850" indent="-179388">
              <a:spcBef>
                <a:spcPts val="600"/>
              </a:spcBef>
              <a:tabLst>
                <a:tab pos="361950" algn="l"/>
              </a:tabLst>
            </a:pPr>
            <a:r>
              <a:rPr lang="ru-RU" sz="4400" b="1" dirty="0"/>
              <a:t>поддерживать стандарты взаимодействия с другими подсистемами;</a:t>
            </a:r>
          </a:p>
          <a:p>
            <a:pPr marL="450850" indent="-179388">
              <a:spcBef>
                <a:spcPts val="600"/>
              </a:spcBef>
              <a:tabLst>
                <a:tab pos="361950" algn="l"/>
              </a:tabLst>
            </a:pPr>
            <a:r>
              <a:rPr lang="ru-RU" sz="4400" b="1" dirty="0"/>
              <a:t>разрабатывать собственные </a:t>
            </a:r>
            <a:r>
              <a:rPr lang="ru-RU" sz="4400" b="1" dirty="0" smtClean="0"/>
              <a:t>интернет-решения</a:t>
            </a:r>
            <a:endParaRPr lang="ru-RU" sz="4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Механизмы интеграции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84576"/>
          </a:xfrm>
        </p:spPr>
        <p:txBody>
          <a:bodyPr numCol="2">
            <a:normAutofit fontScale="92500" lnSpcReduction="10000"/>
          </a:bodyPr>
          <a:lstStyle/>
          <a:p>
            <a:pPr>
              <a:buSzPct val="70000"/>
              <a:buBlip>
                <a:blip r:embed="rId3"/>
              </a:buBlip>
            </a:pPr>
            <a:r>
              <a:rPr lang="ru-RU" b="1" dirty="0"/>
              <a:t>Обмен </a:t>
            </a:r>
            <a:r>
              <a:rPr lang="ru-RU" b="1" dirty="0" smtClean="0"/>
              <a:t>данными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b="1" dirty="0"/>
              <a:t>XML-</a:t>
            </a:r>
            <a:r>
              <a:rPr lang="ru-RU" b="1" dirty="0"/>
              <a:t>документы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b="1" dirty="0"/>
              <a:t>DBF-</a:t>
            </a:r>
            <a:r>
              <a:rPr lang="ru-RU" b="1" dirty="0"/>
              <a:t>файлы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b="1" dirty="0"/>
              <a:t>Automation Client/Server</a:t>
            </a:r>
          </a:p>
          <a:p>
            <a:pPr>
              <a:buSzPct val="70000"/>
              <a:buBlip>
                <a:blip r:embed="rId3"/>
              </a:buBlip>
            </a:pPr>
            <a:r>
              <a:rPr lang="ru-RU" b="1" dirty="0"/>
              <a:t>Работа с файлами</a:t>
            </a:r>
          </a:p>
          <a:p>
            <a:pPr>
              <a:buSzPct val="70000"/>
              <a:buBlip>
                <a:blip r:embed="rId3"/>
              </a:buBlip>
            </a:pPr>
            <a:r>
              <a:rPr lang="ru-RU" b="1" dirty="0"/>
              <a:t>Макеты </a:t>
            </a:r>
            <a:r>
              <a:rPr lang="en-US" b="1" dirty="0"/>
              <a:t>ActiveDocument</a:t>
            </a:r>
          </a:p>
          <a:p>
            <a:pPr>
              <a:buSzPct val="70000"/>
              <a:buBlip>
                <a:blip r:embed="rId3"/>
              </a:buBlip>
            </a:pPr>
            <a:r>
              <a:rPr lang="ru-RU" b="1" dirty="0"/>
              <a:t>Текстовые файлы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b="1" dirty="0"/>
              <a:t>Web-</a:t>
            </a:r>
            <a:r>
              <a:rPr lang="ru-RU" b="1" dirty="0"/>
              <a:t>расширение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b="1" dirty="0"/>
              <a:t>Web-</a:t>
            </a:r>
            <a:r>
              <a:rPr lang="ru-RU" b="1" dirty="0"/>
              <a:t>сервисы</a:t>
            </a:r>
          </a:p>
          <a:p>
            <a:pPr>
              <a:buSzPct val="70000"/>
              <a:buBlip>
                <a:blip r:embed="rId3"/>
              </a:buBlip>
            </a:pPr>
            <a:r>
              <a:rPr lang="ru-RU" b="1" dirty="0"/>
              <a:t>Внешний источник данных</a:t>
            </a:r>
          </a:p>
          <a:p>
            <a:pPr>
              <a:buSzPct val="70000"/>
              <a:buBlip>
                <a:blip r:embed="rId3"/>
              </a:buBlip>
            </a:pPr>
            <a:r>
              <a:rPr lang="ru-RU" b="1" dirty="0"/>
              <a:t>Внешнее соединение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b="1" dirty="0"/>
              <a:t>HTML-</a:t>
            </a:r>
            <a:r>
              <a:rPr lang="ru-RU" b="1" dirty="0"/>
              <a:t>документы</a:t>
            </a:r>
          </a:p>
          <a:p>
            <a:pPr>
              <a:buSzPct val="70000"/>
              <a:buBlip>
                <a:blip r:embed="rId3"/>
              </a:buBlip>
            </a:pPr>
            <a:r>
              <a:rPr lang="ru-RU" b="1" dirty="0"/>
              <a:t>Технология внешних компонентов</a:t>
            </a:r>
          </a:p>
          <a:p>
            <a:pPr>
              <a:buSzPct val="70000"/>
              <a:buBlip>
                <a:blip r:embed="rId3"/>
              </a:buBlip>
            </a:pPr>
            <a:r>
              <a:rPr lang="ru-RU" b="1" dirty="0"/>
              <a:t>Работа с Интернетом</a:t>
            </a:r>
          </a:p>
          <a:p>
            <a:pPr>
              <a:buSzPct val="70000"/>
              <a:buBlip>
                <a:blip r:embed="rId3"/>
              </a:buBlip>
            </a:pPr>
            <a:r>
              <a:rPr lang="ru-RU" b="1" dirty="0"/>
              <a:t>Текстовые документы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b="1" dirty="0" smtClean="0"/>
              <a:t>XDTO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44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Обмен данными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5596997" cy="4950286"/>
          </a:xfrm>
        </p:spPr>
      </p:pic>
    </p:spTree>
    <p:extLst>
      <p:ext uri="{BB962C8B-B14F-4D97-AF65-F5344CB8AC3E}">
        <p14:creationId xmlns:p14="http://schemas.microsoft.com/office/powerpoint/2010/main" val="6614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XML-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документы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4536504" cy="533374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Работа </a:t>
            </a:r>
            <a:r>
              <a:rPr lang="ru-RU" dirty="0"/>
              <a:t>с </a:t>
            </a:r>
            <a:r>
              <a:rPr lang="ru-RU" dirty="0" err="1"/>
              <a:t>XML</a:t>
            </a:r>
            <a:r>
              <a:rPr lang="ru-RU" dirty="0"/>
              <a:t>-документами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доступна </a:t>
            </a:r>
            <a:r>
              <a:rPr lang="ru-RU" dirty="0"/>
              <a:t>непосредственно из встроенного языка системы 1С:Предприятие 8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54" y="1988840"/>
            <a:ext cx="4477809" cy="439764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247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Макеты </a:t>
            </a:r>
            <a:r>
              <a:rPr lang="en-US" sz="2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ActiveDocument</a:t>
            </a:r>
            <a:endParaRPr lang="ru-RU" sz="2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24744"/>
            <a:ext cx="3528392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Предназначена </a:t>
            </a:r>
            <a:r>
              <a:rPr lang="ru-RU" dirty="0"/>
              <a:t>для редактирования документов внешними по отношению к 1С:Предприятию 8 редакторами.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55" y="1340768"/>
            <a:ext cx="5338973" cy="46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52728" cy="720080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Web-расширение</a:t>
            </a:r>
            <a:endParaRPr lang="ru-RU" sz="2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8856984" cy="260648"/>
          </a:xfrm>
        </p:spPr>
        <p:txBody>
          <a:bodyPr/>
          <a:lstStyle/>
          <a:p>
            <a:pPr algn="l"/>
            <a:r>
              <a:rPr kumimoji="0" lang="ru-RU" b="1" dirty="0" smtClean="0">
                <a:solidFill>
                  <a:srgbClr val="C00000"/>
                </a:solidFill>
              </a:rPr>
              <a:t>ЗАО "МиСофт НВП"  220125, г.Минск 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kumimoji="0" lang="ru-RU" b="1" dirty="0" smtClean="0">
                <a:solidFill>
                  <a:srgbClr val="C00000"/>
                </a:solidFill>
              </a:rPr>
              <a:t>ул.Шафарнянская, 11, офис 31. т</a:t>
            </a:r>
            <a:r>
              <a:rPr lang="ru-RU" b="1" dirty="0" smtClean="0">
                <a:solidFill>
                  <a:srgbClr val="C00000"/>
                </a:solidFill>
              </a:rPr>
              <a:t>ел</a:t>
            </a:r>
            <a:r>
              <a:rPr kumimoji="0" lang="ru-RU" b="1" dirty="0" smtClean="0">
                <a:solidFill>
                  <a:srgbClr val="C00000"/>
                </a:solidFill>
              </a:rPr>
              <a:t>. (017) 286-35-76                  </a:t>
            </a:r>
            <a:r>
              <a:rPr kumimoji="0" lang="en-US" b="1" dirty="0" smtClean="0">
                <a:solidFill>
                  <a:srgbClr val="C00000"/>
                </a:solidFill>
              </a:rPr>
              <a:t>          </a:t>
            </a:r>
            <a:r>
              <a:rPr kumimoji="0" lang="ru-RU" b="1" dirty="0" smtClean="0">
                <a:solidFill>
                  <a:srgbClr val="C00000"/>
                </a:solidFill>
              </a:rPr>
              <a:t>  </a:t>
            </a:r>
            <a:r>
              <a:rPr kumimoji="0" lang="en-US" b="1" dirty="0" smtClean="0">
                <a:solidFill>
                  <a:srgbClr val="C00000"/>
                </a:solidFill>
              </a:rPr>
              <a:t>http://</a:t>
            </a:r>
            <a:r>
              <a:rPr kumimoji="0" lang="ru-RU" b="1" dirty="0" smtClean="0">
                <a:solidFill>
                  <a:srgbClr val="C00000"/>
                </a:solidFill>
              </a:rPr>
              <a:t>www.misoft.by</a:t>
            </a:r>
            <a:endParaRPr kumimoji="0" lang="en-US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196752"/>
            <a:ext cx="4032448" cy="518457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оставляется </a:t>
            </a:r>
            <a:r>
              <a:rPr lang="ru-RU" dirty="0"/>
              <a:t>в составе отдельного продукта </a:t>
            </a:r>
            <a:r>
              <a:rPr lang="ru-RU" dirty="0" smtClean="0"/>
              <a:t>– 1С:Предприятие </a:t>
            </a:r>
            <a:r>
              <a:rPr lang="ru-RU" dirty="0"/>
              <a:t>8.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Web-расширение 1.1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24744"/>
            <a:ext cx="488656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исофт">
  <a:themeElements>
    <a:clrScheme name="Мисофт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Мисофт</Template>
  <TotalTime>458</TotalTime>
  <Words>1023</Words>
  <Application>Microsoft Office PowerPoint</Application>
  <PresentationFormat>Экран (4:3)</PresentationFormat>
  <Paragraphs>152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Мисофт</vt:lpstr>
      <vt:lpstr> Интеграция  «1С:Предприятие 8» с другими системами </vt:lpstr>
      <vt:lpstr>Введение</vt:lpstr>
      <vt:lpstr>Причины появления</vt:lpstr>
      <vt:lpstr>Механизмы интеграции</vt:lpstr>
      <vt:lpstr>Механизмы интеграции</vt:lpstr>
      <vt:lpstr>Обмен данными</vt:lpstr>
      <vt:lpstr>XML-документы</vt:lpstr>
      <vt:lpstr>Макеты ActiveDocument</vt:lpstr>
      <vt:lpstr>Web-расширение</vt:lpstr>
      <vt:lpstr>Web-сервисы</vt:lpstr>
      <vt:lpstr>Внешний источник данных</vt:lpstr>
      <vt:lpstr>Внешнее соединение</vt:lpstr>
      <vt:lpstr>Технология внешних компонент</vt:lpstr>
      <vt:lpstr>Работа с Интернетом</vt:lpstr>
      <vt:lpstr>Текстовые документы</vt:lpstr>
      <vt:lpstr>Примеры использования механизмов интеграции в типовых и отраслевых решениях 1С</vt:lpstr>
      <vt:lpstr>Примеры реализованные в проектах</vt:lpstr>
      <vt:lpstr>Заключение</vt:lpstr>
      <vt:lpstr>Спасибо за внимание!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«1С:Управление производственным предприятием 8» и Intermech Professional Solution</dc:title>
  <dc:creator>Bacchus</dc:creator>
  <cp:lastModifiedBy>Bacchus</cp:lastModifiedBy>
  <cp:revision>62</cp:revision>
  <dcterms:created xsi:type="dcterms:W3CDTF">2011-09-08T14:02:11Z</dcterms:created>
  <dcterms:modified xsi:type="dcterms:W3CDTF">2012-05-15T14:33:09Z</dcterms:modified>
</cp:coreProperties>
</file>